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43"/>
  </p:notesMasterIdLst>
  <p:handoutMasterIdLst>
    <p:handoutMasterId r:id="rId44"/>
  </p:handoutMasterIdLst>
  <p:sldIdLst>
    <p:sldId id="264" r:id="rId5"/>
    <p:sldId id="265" r:id="rId6"/>
    <p:sldId id="293" r:id="rId7"/>
    <p:sldId id="266" r:id="rId8"/>
    <p:sldId id="267" r:id="rId9"/>
    <p:sldId id="268" r:id="rId10"/>
    <p:sldId id="270" r:id="rId11"/>
    <p:sldId id="271" r:id="rId12"/>
    <p:sldId id="269" r:id="rId13"/>
    <p:sldId id="272" r:id="rId14"/>
    <p:sldId id="274" r:id="rId15"/>
    <p:sldId id="277" r:id="rId16"/>
    <p:sldId id="275" r:id="rId17"/>
    <p:sldId id="276" r:id="rId18"/>
    <p:sldId id="278" r:id="rId19"/>
    <p:sldId id="280" r:id="rId20"/>
    <p:sldId id="281" r:id="rId21"/>
    <p:sldId id="279" r:id="rId22"/>
    <p:sldId id="283" r:id="rId23"/>
    <p:sldId id="282" r:id="rId24"/>
    <p:sldId id="284" r:id="rId25"/>
    <p:sldId id="285" r:id="rId26"/>
    <p:sldId id="286" r:id="rId27"/>
    <p:sldId id="294" r:id="rId28"/>
    <p:sldId id="287" r:id="rId29"/>
    <p:sldId id="288" r:id="rId30"/>
    <p:sldId id="289" r:id="rId31"/>
    <p:sldId id="290" r:id="rId32"/>
    <p:sldId id="291" r:id="rId33"/>
    <p:sldId id="292" r:id="rId34"/>
    <p:sldId id="296" r:id="rId35"/>
    <p:sldId id="297" r:id="rId36"/>
    <p:sldId id="298" r:id="rId37"/>
    <p:sldId id="299" r:id="rId38"/>
    <p:sldId id="300" r:id="rId39"/>
    <p:sldId id="301" r:id="rId40"/>
    <p:sldId id="302" r:id="rId41"/>
    <p:sldId id="303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72514C-D9D6-4976-859A-1858FD96BA5E}" v="10348" dt="2020-03-04T15:18:08.8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223" autoAdjust="0"/>
  </p:normalViewPr>
  <p:slideViewPr>
    <p:cSldViewPr snapToGrid="0">
      <p:cViewPr varScale="1">
        <p:scale>
          <a:sx n="62" d="100"/>
          <a:sy n="62" d="100"/>
        </p:scale>
        <p:origin x="8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42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3CD36-562E-4EEA-8B96-DB5FE3AB0DC1}" type="datetimeFigureOut">
              <a:rPr lang="en-US" smtClean="0"/>
              <a:t>3/4/2020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C5148-8ED6-434E-BA59-EF48324382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png>
</file>

<file path=ppt/media/image4.jpg>
</file>

<file path=ppt/media/image5.png>
</file>

<file path=ppt/media/image6.gif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A4AB-31E7-4D1C-A552-BCF9442B3075}" type="datetimeFigureOut">
              <a:rPr lang="en-US" smtClean="0"/>
              <a:t>3/4/2020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33291-C0D9-4415-AEC4-F67D377A5A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en-US" sz="1200" dirty="0">
              <a:latin typeface="Arial" panose="020B0604020202020204" pitchFamily="34" charset="0"/>
              <a:cs typeface="WenQuanYi Zen He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D33291-C0D9-4415-AEC4-F67D377A5AD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290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61507-A533-4F2E-B984-305D4E4F5CE4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4DDD7-3FE8-4583-81CB-632D5267A8B4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22273-1190-47FC-BA5A-981185797AF1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FBB71-6DE2-4937-8AEC-8B1AE0DB59CF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3ADD7-A3CC-46CA-B4EE-B20DC19C65C4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7653-8290-49FD-9716-A2C1CB6DA8FD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2AA5-9729-4046-B4EA-C2E953FA8206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096B-8B9A-4F98-8A4A-7B031A299951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58B70-756A-47BE-81CE-FA952E7560EC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D19E4-4707-4D4C-84BE-F88B0E767A80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3A0-19E1-47AC-8700-509B6BECB2CF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3CA45DD-0F6B-4F7F-AE06-73BBDCC76E66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laudio.costagliola@gmail.co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lassism.org/class-in-crisis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Programming-Erlang-Concurrent-Pragmatic-Programmers/dp/193778553X" TargetMode="External"/><Relationship Id="rId7" Type="http://schemas.openxmlformats.org/officeDocument/2006/relationships/image" Target="../media/image10.png"/><Relationship Id="rId2" Type="http://schemas.openxmlformats.org/officeDocument/2006/relationships/hyperlink" Target="https://erlang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hyperlink" Target="http://erlang.org/mailman/listinfo/erlang-questions" TargetMode="External"/><Relationship Id="rId4" Type="http://schemas.openxmlformats.org/officeDocument/2006/relationships/hyperlink" Target="https://learnyousomeerlang.com/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rlang.org/download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ambda_calculu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6" r="9092" b="20447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>
            <a:normAutofit fontScale="90000"/>
          </a:bodyPr>
          <a:lstStyle/>
          <a:p>
            <a:r>
              <a:rPr lang="en-US" sz="4400" b="1" dirty="0" err="1"/>
              <a:t>Lenguaje</a:t>
            </a:r>
            <a:r>
              <a:rPr lang="en-US" sz="4400" b="1" dirty="0"/>
              <a:t> Erlang</a:t>
            </a:r>
            <a:br>
              <a:rPr lang="en-US" sz="4400" dirty="0"/>
            </a:br>
            <a:r>
              <a:rPr lang="es-ES" sz="3100" dirty="0"/>
              <a:t>Programación funcional y construcción de sistemas distribuidos, altamente paralelos y tolerantes a fallos.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1F547-2086-4D47-BB8F-44FA94006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935" y="5113303"/>
            <a:ext cx="4294598" cy="82516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Claudio Costagliola Fiedler</a:t>
            </a:r>
          </a:p>
          <a:p>
            <a:pPr algn="ctr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claudio.costagliola@gmail.com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lenguaje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Elementos</a:t>
            </a:r>
            <a:r>
              <a:rPr lang="en-US" dirty="0"/>
              <a:t> </a:t>
            </a:r>
            <a:r>
              <a:rPr lang="en-US" dirty="0" err="1"/>
              <a:t>básicos</a:t>
            </a:r>
            <a:r>
              <a:rPr lang="en-US" dirty="0"/>
              <a:t>: </a:t>
            </a:r>
            <a:r>
              <a:rPr lang="en-US" dirty="0" err="1"/>
              <a:t>átomos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66A0C-0760-46EA-8897-82A363758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atoms_rule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atoms_rule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 err="1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atoms_rule@erlang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atoms_rule@erlang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</a:t>
            </a:r>
            <a:r>
              <a:rPr lang="es-E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</a:t>
            </a:r>
            <a:r>
              <a:rPr lang="es-ES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Atomos</a:t>
            </a:r>
            <a:r>
              <a:rPr lang="es-E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pueden ser más complejos!'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s-E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</a:t>
            </a:r>
            <a:r>
              <a:rPr lang="es-ES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Atomos</a:t>
            </a:r>
            <a:r>
              <a:rPr lang="es-E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pueden ser más complejos!'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'atom'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</a:t>
            </a:r>
            <a:endParaRPr lang="en-US" altLang="en-US" dirty="0">
              <a:solidFill>
                <a:srgbClr val="4C4C4C"/>
              </a:solidFill>
            </a:endParaRPr>
          </a:p>
          <a:p>
            <a:r>
              <a:rPr lang="en-US" altLang="en-US" dirty="0">
                <a:solidFill>
                  <a:srgbClr val="4C4C4C"/>
                </a:solidFill>
              </a:rPr>
              <a:t>Son </a:t>
            </a:r>
            <a:r>
              <a:rPr lang="en-US" altLang="en-US" dirty="0" err="1">
                <a:solidFill>
                  <a:srgbClr val="4C4C4C"/>
                </a:solidFill>
              </a:rPr>
              <a:t>constantes</a:t>
            </a:r>
            <a:r>
              <a:rPr lang="en-US" altLang="en-US" dirty="0">
                <a:solidFill>
                  <a:srgbClr val="4C4C4C"/>
                </a:solidFill>
              </a:rPr>
              <a:t> </a:t>
            </a:r>
            <a:r>
              <a:rPr lang="en-US" altLang="en-US" dirty="0" err="1">
                <a:solidFill>
                  <a:srgbClr val="4C4C4C"/>
                </a:solidFill>
              </a:rPr>
              <a:t>literales</a:t>
            </a:r>
            <a:r>
              <a:rPr lang="en-US" altLang="en-US" dirty="0">
                <a:solidFill>
                  <a:srgbClr val="4C4C4C"/>
                </a:solidFill>
              </a:rPr>
              <a:t>.</a:t>
            </a:r>
          </a:p>
          <a:p>
            <a:pPr>
              <a:buClrTx/>
              <a:buFontTx/>
              <a:buChar char="-"/>
            </a:pPr>
            <a:endParaRPr lang="en-US" altLang="en-US" dirty="0">
              <a:solidFill>
                <a:srgbClr val="4C4C4C"/>
              </a:solidFill>
            </a:endParaRPr>
          </a:p>
          <a:p>
            <a:pPr>
              <a:buClrTx/>
              <a:buFontTx/>
              <a:buChar char="-"/>
            </a:pPr>
            <a:r>
              <a:rPr lang="en-US" altLang="en-US" dirty="0" err="1">
                <a:solidFill>
                  <a:srgbClr val="4C4C4C"/>
                </a:solidFill>
              </a:rPr>
              <a:t>Comienzan</a:t>
            </a:r>
            <a:r>
              <a:rPr lang="en-US" altLang="en-US" dirty="0">
                <a:solidFill>
                  <a:srgbClr val="4C4C4C"/>
                </a:solidFill>
              </a:rPr>
              <a:t> con una </a:t>
            </a:r>
            <a:r>
              <a:rPr lang="en-US" altLang="en-US" dirty="0" err="1">
                <a:solidFill>
                  <a:srgbClr val="4C4C4C"/>
                </a:solidFill>
              </a:rPr>
              <a:t>letra</a:t>
            </a:r>
            <a:r>
              <a:rPr lang="en-US" altLang="en-US" dirty="0">
                <a:solidFill>
                  <a:srgbClr val="4C4C4C"/>
                </a:solidFill>
              </a:rPr>
              <a:t> </a:t>
            </a:r>
            <a:r>
              <a:rPr lang="en-US" altLang="en-US" dirty="0" err="1">
                <a:solidFill>
                  <a:srgbClr val="4C4C4C"/>
                </a:solidFill>
              </a:rPr>
              <a:t>minúscula</a:t>
            </a:r>
            <a:r>
              <a:rPr lang="en-US" altLang="en-US" dirty="0">
                <a:solidFill>
                  <a:srgbClr val="4C4C4C"/>
                </a:solidFill>
              </a:rPr>
              <a:t>.</a:t>
            </a:r>
          </a:p>
          <a:p>
            <a:pPr>
              <a:buClrTx/>
              <a:buFontTx/>
              <a:buChar char="-"/>
            </a:pPr>
            <a:endParaRPr lang="en-US" altLang="en-US" dirty="0">
              <a:solidFill>
                <a:srgbClr val="4C4C4C"/>
              </a:solidFill>
            </a:endParaRPr>
          </a:p>
          <a:p>
            <a:pPr>
              <a:buClrTx/>
              <a:buFontTx/>
              <a:buChar char="-"/>
            </a:pPr>
            <a:endParaRPr lang="en-US" altLang="en-US" dirty="0">
              <a:solidFill>
                <a:srgbClr val="4C4C4C"/>
              </a:solidFill>
            </a:endParaRPr>
          </a:p>
          <a:p>
            <a:pPr>
              <a:buClrTx/>
              <a:buFontTx/>
              <a:buChar char="-"/>
            </a:pPr>
            <a:r>
              <a:rPr lang="en-US" altLang="en-US" dirty="0">
                <a:solidFill>
                  <a:srgbClr val="4C4C4C"/>
                </a:solidFill>
              </a:rPr>
              <a:t>Se </a:t>
            </a:r>
            <a:r>
              <a:rPr lang="en-US" altLang="en-US" dirty="0" err="1">
                <a:solidFill>
                  <a:srgbClr val="4C4C4C"/>
                </a:solidFill>
              </a:rPr>
              <a:t>pueden</a:t>
            </a:r>
            <a:r>
              <a:rPr lang="en-US" altLang="en-US" dirty="0">
                <a:solidFill>
                  <a:srgbClr val="4C4C4C"/>
                </a:solidFill>
              </a:rPr>
              <a:t> </a:t>
            </a:r>
            <a:r>
              <a:rPr lang="en-US" altLang="en-US" dirty="0" err="1">
                <a:solidFill>
                  <a:srgbClr val="4C4C4C"/>
                </a:solidFill>
              </a:rPr>
              <a:t>crear</a:t>
            </a:r>
            <a:r>
              <a:rPr lang="en-US" altLang="en-US" dirty="0">
                <a:solidFill>
                  <a:srgbClr val="4C4C4C"/>
                </a:solidFill>
              </a:rPr>
              <a:t> </a:t>
            </a:r>
            <a:r>
              <a:rPr lang="en-US" altLang="en-US" dirty="0" err="1">
                <a:solidFill>
                  <a:srgbClr val="4C4C4C"/>
                </a:solidFill>
              </a:rPr>
              <a:t>átomos</a:t>
            </a:r>
            <a:r>
              <a:rPr lang="en-US" altLang="en-US" dirty="0">
                <a:solidFill>
                  <a:srgbClr val="4C4C4C"/>
                </a:solidFill>
              </a:rPr>
              <a:t> entre </a:t>
            </a:r>
            <a:r>
              <a:rPr lang="en-US" altLang="en-US" dirty="0" err="1">
                <a:solidFill>
                  <a:srgbClr val="4C4C4C"/>
                </a:solidFill>
              </a:rPr>
              <a:t>comillas</a:t>
            </a:r>
            <a:r>
              <a:rPr lang="en-US" altLang="en-US" dirty="0">
                <a:solidFill>
                  <a:srgbClr val="4C4C4C"/>
                </a:solidFill>
              </a:rPr>
              <a:t>.</a:t>
            </a:r>
          </a:p>
          <a:p>
            <a:pPr marL="0" indent="0">
              <a:buClrTx/>
              <a:buNone/>
            </a:pPr>
            <a:endParaRPr lang="en-US" altLang="en-US" dirty="0">
              <a:solidFill>
                <a:srgbClr val="4C4C4C"/>
              </a:solidFill>
            </a:endParaRPr>
          </a:p>
          <a:p>
            <a:pPr marL="0" indent="0">
              <a:buClrTx/>
              <a:buNone/>
            </a:pPr>
            <a:r>
              <a:rPr lang="en-US" altLang="en-US" b="1" dirty="0">
                <a:solidFill>
                  <a:srgbClr val="4C4C4C"/>
                </a:solidFill>
              </a:rPr>
              <a:t>El valor de un </a:t>
            </a:r>
            <a:r>
              <a:rPr lang="en-US" altLang="en-US" b="1" dirty="0" err="1">
                <a:solidFill>
                  <a:srgbClr val="4C4C4C"/>
                </a:solidFill>
              </a:rPr>
              <a:t>átomo</a:t>
            </a:r>
            <a:r>
              <a:rPr lang="en-US" altLang="en-US" b="1" dirty="0">
                <a:solidFill>
                  <a:srgbClr val="4C4C4C"/>
                </a:solidFill>
              </a:rPr>
              <a:t> es el </a:t>
            </a:r>
            <a:r>
              <a:rPr lang="en-US" altLang="en-US" b="1" dirty="0" err="1">
                <a:solidFill>
                  <a:srgbClr val="4C4C4C"/>
                </a:solidFill>
              </a:rPr>
              <a:t>átomo</a:t>
            </a:r>
            <a:r>
              <a:rPr lang="en-US" altLang="en-US" b="1" dirty="0">
                <a:solidFill>
                  <a:srgbClr val="4C4C4C"/>
                </a:solidFill>
              </a:rPr>
              <a:t> </a:t>
            </a:r>
            <a:r>
              <a:rPr lang="en-US" altLang="en-US" b="1" dirty="0" err="1">
                <a:solidFill>
                  <a:srgbClr val="4C4C4C"/>
                </a:solidFill>
              </a:rPr>
              <a:t>mismo</a:t>
            </a:r>
            <a:endParaRPr lang="en-US" altLang="en-US" b="1" dirty="0">
              <a:solidFill>
                <a:srgbClr val="4C4C4C"/>
              </a:solidFill>
            </a:endParaRPr>
          </a:p>
          <a:p>
            <a:pPr marL="0" indent="0">
              <a:buClrTx/>
              <a:buNone/>
            </a:pPr>
            <a:r>
              <a:rPr lang="en-US" altLang="en-US" b="1" dirty="0">
                <a:solidFill>
                  <a:srgbClr val="4C4C4C"/>
                </a:solidFill>
              </a:rPr>
              <a:t>OJO: no son </a:t>
            </a:r>
            <a:r>
              <a:rPr lang="en-US" altLang="en-US" b="1" dirty="0" err="1">
                <a:solidFill>
                  <a:srgbClr val="4C4C4C"/>
                </a:solidFill>
              </a:rPr>
              <a:t>liberados</a:t>
            </a:r>
            <a:r>
              <a:rPr lang="en-US" altLang="en-US" b="1" dirty="0">
                <a:solidFill>
                  <a:srgbClr val="4C4C4C"/>
                </a:solidFill>
              </a:rPr>
              <a:t> con el garbage collector.</a:t>
            </a:r>
          </a:p>
        </p:txBody>
      </p:sp>
    </p:spTree>
    <p:extLst>
      <p:ext uri="{BB962C8B-B14F-4D97-AF65-F5344CB8AC3E}">
        <p14:creationId xmlns:p14="http://schemas.microsoft.com/office/powerpoint/2010/main" val="2682596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lenguaje</a:t>
            </a:r>
            <a:br>
              <a:rPr lang="es-ES" dirty="0"/>
            </a:br>
            <a:br>
              <a:rPr lang="es-ES" dirty="0"/>
            </a:br>
            <a:r>
              <a:rPr lang="es-ES" dirty="0"/>
              <a:t>Elementos básicos:</a:t>
            </a:r>
            <a:br>
              <a:rPr lang="es-ES" dirty="0"/>
            </a:br>
            <a:r>
              <a:rPr lang="es-ES" dirty="0"/>
              <a:t>tuplas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66A0C-0760-46EA-8897-82A363758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/>
              <a:t>Una </a:t>
            </a:r>
            <a:r>
              <a:rPr lang="en-US" dirty="0" err="1"/>
              <a:t>tupla</a:t>
            </a:r>
            <a:r>
              <a:rPr lang="en-US" dirty="0"/>
              <a:t> es una </a:t>
            </a:r>
            <a:r>
              <a:rPr lang="en-US" dirty="0" err="1"/>
              <a:t>colección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/>
              <a:t> de </a:t>
            </a:r>
            <a:r>
              <a:rPr lang="en-US" dirty="0" err="1"/>
              <a:t>tamaño</a:t>
            </a:r>
            <a:r>
              <a:rPr lang="en-US" dirty="0"/>
              <a:t> </a:t>
            </a:r>
            <a:r>
              <a:rPr lang="en-US" dirty="0" err="1"/>
              <a:t>fijo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{1}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{12.8, 2.3}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{123,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def}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{person, 'Joe', 'Armstrong'}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{123,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</a:p>
          <a:p>
            <a:r>
              <a:rPr lang="en-US" dirty="0" err="1"/>
              <a:t>En</a:t>
            </a:r>
            <a:r>
              <a:rPr lang="en-US" dirty="0"/>
              <a:t> la Shell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sz="16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n-US" sz="16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adam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24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,{</a:t>
            </a:r>
            <a:r>
              <a:rPr lang="en-US" sz="16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july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29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}}.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sz="16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adam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24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,{</a:t>
            </a:r>
            <a:r>
              <a:rPr lang="en-US" sz="16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july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29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}}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element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sz="16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adam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element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sz="16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july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29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sz="16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P2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sz="1600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setelement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25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sz="16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adam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25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,{</a:t>
            </a:r>
            <a:r>
              <a:rPr lang="en-US" sz="16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july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29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}}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sz="1600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tuple_size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sz="1600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tuple_size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({}).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15858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lenguaje</a:t>
            </a:r>
            <a:br>
              <a:rPr lang="es-ES" dirty="0"/>
            </a:br>
            <a:br>
              <a:rPr lang="es-ES" dirty="0"/>
            </a:br>
            <a:r>
              <a:rPr lang="es-ES" dirty="0"/>
              <a:t>Elementos básicos:</a:t>
            </a:r>
            <a:br>
              <a:rPr lang="es-ES" dirty="0"/>
            </a:br>
            <a:r>
              <a:rPr lang="es-ES" dirty="0"/>
              <a:t>listas (1)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3F4BB1-E6DA-4E92-8471-8B77C8899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 </a:t>
            </a:r>
            <a:r>
              <a:rPr lang="en-US" dirty="0" err="1"/>
              <a:t>listas</a:t>
            </a:r>
            <a:r>
              <a:rPr lang="en-US" dirty="0"/>
              <a:t>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contener</a:t>
            </a:r>
            <a:r>
              <a:rPr lang="en-US" dirty="0"/>
              <a:t> </a:t>
            </a:r>
            <a:r>
              <a:rPr lang="en-US" dirty="0" err="1"/>
              <a:t>cualquier</a:t>
            </a:r>
            <a:r>
              <a:rPr lang="en-US" dirty="0"/>
              <a:t> </a:t>
            </a:r>
            <a:r>
              <a:rPr lang="en-US" dirty="0" err="1"/>
              <a:t>cosa</a:t>
            </a:r>
            <a:r>
              <a:rPr lang="en-US" dirty="0"/>
              <a:t>.</a:t>
            </a:r>
          </a:p>
          <a:p>
            <a:r>
              <a:rPr lang="en-US" dirty="0"/>
              <a:t>Lista: [Elemento_1, Elemento_2, ..., </a:t>
            </a:r>
            <a:r>
              <a:rPr lang="en-US" dirty="0" err="1"/>
              <a:t>Elemento_N</a:t>
            </a:r>
            <a:r>
              <a:rPr lang="en-US" dirty="0"/>
              <a:t>]</a:t>
            </a:r>
          </a:p>
          <a:p>
            <a:r>
              <a:rPr lang="en-US" dirty="0"/>
              <a:t>Lista de </a:t>
            </a:r>
            <a:r>
              <a:rPr lang="en-US" dirty="0" err="1"/>
              <a:t>elementos</a:t>
            </a:r>
            <a:r>
              <a:rPr lang="en-US" dirty="0"/>
              <a:t> </a:t>
            </a:r>
            <a:r>
              <a:rPr lang="en-US" dirty="0" err="1"/>
              <a:t>distintos</a:t>
            </a:r>
            <a:r>
              <a:rPr lang="en-US" dirty="0"/>
              <a:t>:</a:t>
            </a:r>
          </a:p>
          <a:p>
            <a:pPr marL="50292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numbers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]},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5.34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atom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dirty="0"/>
          </a:p>
          <a:p>
            <a:r>
              <a:rPr lang="en-US" dirty="0"/>
              <a:t>Lista </a:t>
            </a:r>
            <a:r>
              <a:rPr lang="en-US" dirty="0" err="1"/>
              <a:t>vacía</a:t>
            </a:r>
            <a:r>
              <a:rPr lang="en-US" dirty="0"/>
              <a:t>:</a:t>
            </a:r>
          </a:p>
          <a:p>
            <a:pPr marL="502920" lvl="1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[]</a:t>
            </a:r>
          </a:p>
          <a:p>
            <a:pPr lvl="0">
              <a:buClr>
                <a:srgbClr val="40BAD2"/>
              </a:buClr>
            </a:pPr>
            <a:r>
              <a:rPr 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Los strings son una </a:t>
            </a:r>
            <a:r>
              <a:rPr lang="en-US" dirty="0" err="1">
                <a:solidFill>
                  <a:srgbClr val="000000">
                    <a:lumMod val="65000"/>
                    <a:lumOff val="35000"/>
                  </a:srgbClr>
                </a:solidFill>
              </a:rPr>
              <a:t>lista</a:t>
            </a:r>
            <a:r>
              <a:rPr 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:</a:t>
            </a:r>
          </a:p>
          <a:p>
            <a:pPr marL="502920" lvl="1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116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114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110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</a:t>
            </a:r>
          </a:p>
          <a:p>
            <a:pPr marL="502920" lvl="1" indent="0">
              <a:buNone/>
            </a:pP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"String”</a:t>
            </a:r>
          </a:p>
          <a:p>
            <a:pPr lvl="0">
              <a:buClr>
                <a:srgbClr val="40BAD2"/>
              </a:buClr>
            </a:pPr>
            <a:r>
              <a:rPr lang="en-US" b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No </a:t>
            </a:r>
            <a:r>
              <a:rPr lang="en-US" b="1" dirty="0" err="1">
                <a:solidFill>
                  <a:srgbClr val="000000">
                    <a:lumMod val="65000"/>
                    <a:lumOff val="35000"/>
                  </a:srgbClr>
                </a:solidFill>
              </a:rPr>
              <a:t>existen</a:t>
            </a:r>
            <a:r>
              <a:rPr lang="en-US" b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 los Strings </a:t>
            </a:r>
            <a:r>
              <a:rPr lang="en-US" b="1" dirty="0" err="1">
                <a:solidFill>
                  <a:srgbClr val="000000">
                    <a:lumMod val="65000"/>
                    <a:lumOff val="35000"/>
                  </a:srgbClr>
                </a:solidFill>
              </a:rPr>
              <a:t>en</a:t>
            </a:r>
            <a:r>
              <a:rPr lang="en-US" b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 Erlang.</a:t>
            </a:r>
          </a:p>
          <a:p>
            <a:pPr marL="502920" lvl="1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999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lenguaje</a:t>
            </a:r>
            <a:br>
              <a:rPr lang="es-ES" dirty="0"/>
            </a:br>
            <a:br>
              <a:rPr lang="es-ES" dirty="0"/>
            </a:br>
            <a:r>
              <a:rPr lang="es-ES" dirty="0"/>
              <a:t>Elementos básicos:</a:t>
            </a:r>
            <a:br>
              <a:rPr lang="es-ES" dirty="0"/>
            </a:br>
            <a:r>
              <a:rPr lang="es-ES" dirty="0"/>
              <a:t>listas (2)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66A0C-0760-46EA-8897-82A363758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 spcCol="180000">
            <a:normAutofit fontScale="70000" lnSpcReduction="20000"/>
          </a:bodyPr>
          <a:lstStyle/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97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98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99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 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Los literales numéricos son impresos con su valor ASCII. Un </a:t>
            </a:r>
            <a:r>
              <a:rPr lang="es-ES" dirty="0" err="1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string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es una lista de valores numéricos 0 &lt;= X &lt;= 255.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r>
              <a:rPr lang="en-US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abc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97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98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99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 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Si hay caracteres no imprimibles, la lista se imprime como lista (no como </a:t>
            </a:r>
            <a:r>
              <a:rPr lang="es-ES" dirty="0" err="1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string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98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99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++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 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Operador de concatenación de listas. Asociativo por la derecha.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--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 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Operador de sustracción de listas. Similar a la diferencia de conjuntos.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--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--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 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Asociatividad por la derecha.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s-ES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hd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 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BIF (</a:t>
            </a:r>
            <a:r>
              <a:rPr lang="es-ES" dirty="0" err="1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Built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In </a:t>
            </a:r>
            <a:r>
              <a:rPr lang="es-ES" dirty="0" err="1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Function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para obtener la "cabeza" de la lista.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s-ES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tl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 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BIF para obtener la "</a:t>
            </a:r>
            <a:r>
              <a:rPr lang="es-ES" dirty="0" err="1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cola"de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la lista.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[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]]. </a:t>
            </a:r>
            <a:r>
              <a:rPr lang="es-E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| es el operador de construcción.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[]]].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Tail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=  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 </a:t>
            </a:r>
            <a:r>
              <a:rPr lang="en-U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Pattern Matching!!!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Tail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450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lenguaje</a:t>
            </a:r>
            <a:br>
              <a:rPr lang="en-US" dirty="0"/>
            </a:br>
            <a:br>
              <a:rPr lang="en-US" dirty="0"/>
            </a:br>
            <a:r>
              <a:rPr lang="es-ES" dirty="0"/>
              <a:t>Variables invariantes (1)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66A0C-0760-46EA-8897-82A363758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En</a:t>
            </a:r>
            <a:r>
              <a:rPr lang="en-US" dirty="0"/>
              <a:t> Erlang </a:t>
            </a:r>
            <a:r>
              <a:rPr lang="en-US" b="1" dirty="0"/>
              <a:t>una variable no es una variable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El </a:t>
            </a:r>
            <a:r>
              <a:rPr lang="en-US" dirty="0" err="1"/>
              <a:t>nombre</a:t>
            </a:r>
            <a:r>
              <a:rPr lang="en-US" dirty="0"/>
              <a:t> debe </a:t>
            </a:r>
            <a:r>
              <a:rPr lang="en-US" dirty="0" err="1"/>
              <a:t>comenzar</a:t>
            </a:r>
            <a:r>
              <a:rPr lang="en-US" dirty="0"/>
              <a:t> con una </a:t>
            </a:r>
            <a:r>
              <a:rPr lang="en-US" dirty="0" err="1"/>
              <a:t>letra</a:t>
            </a:r>
            <a:r>
              <a:rPr lang="en-US" dirty="0"/>
              <a:t> </a:t>
            </a:r>
            <a:r>
              <a:rPr lang="en-US" dirty="0" err="1"/>
              <a:t>Mayúscula</a:t>
            </a:r>
            <a:r>
              <a:rPr lang="en-US" dirty="0"/>
              <a:t> o _.</a:t>
            </a:r>
          </a:p>
          <a:p>
            <a:endParaRPr lang="en-US" dirty="0"/>
          </a:p>
          <a:p>
            <a:r>
              <a:rPr lang="en-US" dirty="0" err="1"/>
              <a:t>También</a:t>
            </a:r>
            <a:r>
              <a:rPr lang="en-US" dirty="0"/>
              <a:t>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contener</a:t>
            </a:r>
            <a:r>
              <a:rPr lang="en-US" dirty="0"/>
              <a:t> </a:t>
            </a:r>
            <a:r>
              <a:rPr lang="en-US" dirty="0" err="1"/>
              <a:t>letras</a:t>
            </a:r>
            <a:r>
              <a:rPr lang="en-US" dirty="0"/>
              <a:t> y </a:t>
            </a:r>
            <a:r>
              <a:rPr lang="en-US" dirty="0" err="1"/>
              <a:t>dígitos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Atar</a:t>
            </a:r>
            <a:r>
              <a:rPr lang="en-US" b="1" dirty="0"/>
              <a:t> una variable a un valor se </a:t>
            </a:r>
            <a:r>
              <a:rPr lang="en-US" b="1" dirty="0" err="1"/>
              <a:t>puede</a:t>
            </a:r>
            <a:r>
              <a:rPr lang="en-US" b="1" dirty="0"/>
              <a:t> </a:t>
            </a:r>
            <a:r>
              <a:rPr lang="en-US" b="1" dirty="0" err="1"/>
              <a:t>hacer</a:t>
            </a:r>
            <a:r>
              <a:rPr lang="en-US" b="1" dirty="0"/>
              <a:t> solo 1 </a:t>
            </a:r>
            <a:r>
              <a:rPr lang="en-US" b="1" dirty="0" err="1"/>
              <a:t>vez</a:t>
            </a:r>
            <a:r>
              <a:rPr lang="en-US" b="1" dirty="0"/>
              <a:t>.</a:t>
            </a:r>
          </a:p>
          <a:p>
            <a:endParaRPr lang="en-US" b="1" dirty="0"/>
          </a:p>
          <a:p>
            <a:r>
              <a:rPr lang="en-US" dirty="0"/>
              <a:t>El </a:t>
            </a:r>
            <a:r>
              <a:rPr lang="en-US" dirty="0" err="1"/>
              <a:t>operador</a:t>
            </a:r>
            <a:r>
              <a:rPr lang="en-US" dirty="0"/>
              <a:t> = no es </a:t>
            </a:r>
            <a:r>
              <a:rPr lang="en-US" dirty="0" err="1"/>
              <a:t>operador</a:t>
            </a:r>
            <a:r>
              <a:rPr lang="en-US" dirty="0"/>
              <a:t> de </a:t>
            </a:r>
            <a:r>
              <a:rPr lang="en-US" dirty="0" err="1"/>
              <a:t>asignación</a:t>
            </a:r>
            <a:r>
              <a:rPr lang="en-US" dirty="0"/>
              <a:t>, es un </a:t>
            </a:r>
            <a:r>
              <a:rPr lang="en-US" dirty="0" err="1"/>
              <a:t>operador</a:t>
            </a:r>
            <a:r>
              <a:rPr lang="en-US" dirty="0"/>
              <a:t> de Pattern Matching.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CEE308-7A3A-4E7C-8CCD-CAE118D644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710517" y="418915"/>
            <a:ext cx="1549278" cy="140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914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lenguaje</a:t>
            </a:r>
            <a:br>
              <a:rPr lang="en-US" dirty="0"/>
            </a:br>
            <a:br>
              <a:rPr lang="en-US" dirty="0"/>
            </a:br>
            <a:r>
              <a:rPr lang="es-ES" dirty="0"/>
              <a:t>Variables invariantes (2)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66A0C-0760-46EA-8897-82A363758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**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variable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'X'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unbound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**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= 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**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0000"/>
                </a:highlight>
                <a:latin typeface="Courier New" panose="02070309020205020404" pitchFamily="49" charset="0"/>
              </a:rPr>
              <a:t>error: no match of right hand side value {1,2}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= 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927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lenguaje</a:t>
            </a:r>
            <a:br>
              <a:rPr lang="en-US" dirty="0"/>
            </a:br>
            <a:br>
              <a:rPr lang="en-US" dirty="0"/>
            </a:br>
            <a:r>
              <a:rPr lang="es-ES" dirty="0"/>
              <a:t>Variables invariantes – Ejemplos de </a:t>
            </a:r>
            <a:r>
              <a:rPr lang="es-ES" dirty="0" err="1"/>
              <a:t>Pattern</a:t>
            </a:r>
            <a:r>
              <a:rPr lang="es-ES" dirty="0"/>
              <a:t> </a:t>
            </a:r>
            <a:r>
              <a:rPr lang="es-ES" dirty="0" err="1"/>
              <a:t>Matching</a:t>
            </a:r>
            <a:r>
              <a:rPr lang="es-ES" dirty="0"/>
              <a:t> (1)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AC356EC-33EA-4D5D-80F1-9BCE14584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74382"/>
            <a:ext cx="7315200" cy="5120640"/>
          </a:xfrm>
        </p:spPr>
        <p:txBody>
          <a:bodyPr numCol="2">
            <a:normAutofit fontScale="92500" lnSpcReduction="20000"/>
          </a:bodyPr>
          <a:lstStyle/>
          <a:p>
            <a:pPr marL="0" indent="0">
              <a:buNone/>
            </a:pP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s-E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s-E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=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} =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7F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7F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= 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= 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**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0000"/>
                </a:highlight>
                <a:latin typeface="Courier New" panose="02070309020205020404" pitchFamily="49" charset="0"/>
              </a:rPr>
              <a:t>error: no match of right hand side value {4,5,6}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Temperature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] = [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23.213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].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23.213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PreciseTemperature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n-US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celsius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23.213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celsius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23.213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kelvin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=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PreciseTemperature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**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0000"/>
                </a:highlight>
                <a:latin typeface="Courier New" panose="02070309020205020404" pitchFamily="49" charset="0"/>
              </a:rPr>
              <a:t>error: no match of right hand side value {</a:t>
            </a:r>
            <a:r>
              <a:rPr lang="en-US" dirty="0" err="1">
                <a:solidFill>
                  <a:srgbClr val="000000"/>
                </a:solidFill>
                <a:highlight>
                  <a:srgbClr val="FF0000"/>
                </a:highlight>
                <a:latin typeface="Courier New" panose="02070309020205020404" pitchFamily="49" charset="0"/>
              </a:rPr>
              <a:t>celsius</a:t>
            </a:r>
            <a:r>
              <a:rPr lang="en-US" dirty="0">
                <a:solidFill>
                  <a:srgbClr val="000000"/>
                </a:solidFill>
                <a:highlight>
                  <a:srgbClr val="FF0000"/>
                </a:highlight>
                <a:latin typeface="Courier New" panose="02070309020205020404" pitchFamily="49" charset="0"/>
              </a:rPr>
              <a:t>, 23.213}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297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lenguaje</a:t>
            </a:r>
            <a:br>
              <a:rPr lang="en-US" dirty="0"/>
            </a:br>
            <a:br>
              <a:rPr lang="en-US" dirty="0"/>
            </a:br>
            <a:r>
              <a:rPr lang="es-ES" dirty="0"/>
              <a:t>Variables invariantes – Ejemplos de </a:t>
            </a:r>
            <a:r>
              <a:rPr lang="es-ES" dirty="0" err="1"/>
              <a:t>Pattern</a:t>
            </a:r>
            <a:r>
              <a:rPr lang="es-ES" dirty="0"/>
              <a:t> </a:t>
            </a:r>
            <a:r>
              <a:rPr lang="es-ES" dirty="0" err="1"/>
              <a:t>Matching</a:t>
            </a:r>
            <a:r>
              <a:rPr lang="es-ES" dirty="0"/>
              <a:t> (2)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3FA24D-EA7F-4C8A-9976-7D2AFEFF3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}}.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,{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}}</a:t>
            </a:r>
          </a:p>
          <a:p>
            <a:pPr marL="0" indent="0">
              <a:buNone/>
            </a:pPr>
            <a:r>
              <a:rPr lang="pl-PL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13</a:t>
            </a:r>
            <a:r>
              <a:rPr lang="pl-PL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pl-PL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pl-PL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l-PL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</a:t>
            </a:r>
            <a:r>
              <a:rPr lang="pl-PL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l-PL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</a:t>
            </a:r>
            <a:r>
              <a:rPr lang="pl-PL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= [ </a:t>
            </a:r>
            <a:r>
              <a:rPr lang="pl-PL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l-PL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l-PL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pl-PL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l-PL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pl-PL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].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**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exception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0000"/>
                </a:highlight>
                <a:latin typeface="Courier New" panose="02070309020205020404" pitchFamily="49" charset="0"/>
              </a:rPr>
              <a:t>error: no match of right hand side value [1,2,3]</a:t>
            </a:r>
          </a:p>
          <a:p>
            <a:pPr marL="0" indent="0">
              <a:buNone/>
            </a:pP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14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= [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</a:t>
            </a:r>
          </a:p>
          <a:p>
            <a:pPr marL="0" indent="0">
              <a:buNone/>
            </a:pPr>
            <a:r>
              <a:rPr lang="pt-BR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Funciona, ata A a 1, B a [2, 3].</a:t>
            </a:r>
            <a:endParaRPr lang="pt-BR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15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= [</a:t>
            </a:r>
            <a:r>
              <a:rPr lang="pt-BR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foo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</a:t>
            </a:r>
          </a:p>
          <a:p>
            <a:pPr marL="0" indent="0">
              <a:buNone/>
            </a:pPr>
            <a:r>
              <a:rPr lang="pt-BR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Funciona, ata C a foo, D a [].</a:t>
            </a:r>
            <a:endParaRPr lang="pt-BR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= [].</a:t>
            </a:r>
          </a:p>
          <a:p>
            <a:pPr marL="0" indent="0">
              <a:buNone/>
            </a:pPr>
            <a:r>
              <a:rPr lang="en-U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</a:t>
            </a:r>
            <a:r>
              <a:rPr lang="en-US" dirty="0" err="1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Falla</a:t>
            </a:r>
            <a:r>
              <a:rPr lang="en-U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!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[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= [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</a:t>
            </a:r>
          </a:p>
          <a:p>
            <a:pPr marL="0" indent="0">
              <a:buNone/>
            </a:pPr>
            <a:r>
              <a:rPr lang="pt-BR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Funciona, ata E a 2, F a [3].</a:t>
            </a:r>
            <a:endParaRPr lang="pt-BR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18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{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],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= {</a:t>
            </a:r>
            <a:r>
              <a:rPr lang="pt-BR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], 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}.</a:t>
            </a:r>
          </a:p>
          <a:p>
            <a:pPr marL="0" indent="0">
              <a:buNone/>
            </a:pPr>
            <a:r>
              <a:rPr lang="pt-BR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Funciona, ata G a ‘a’, H a 1.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630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lenguaje</a:t>
            </a:r>
            <a:br>
              <a:rPr lang="en-US" dirty="0"/>
            </a:br>
            <a:br>
              <a:rPr lang="en-US" dirty="0"/>
            </a:br>
            <a:r>
              <a:rPr lang="es-ES" dirty="0"/>
              <a:t>Sintaxis de bit (1)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B3E5874-18A0-4428-A42A-64D00D6E2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La </a:t>
            </a:r>
            <a:r>
              <a:rPr lang="en-US" dirty="0" err="1"/>
              <a:t>sintaxis</a:t>
            </a:r>
            <a:r>
              <a:rPr lang="en-US" dirty="0"/>
              <a:t> de bit es una </a:t>
            </a:r>
            <a:r>
              <a:rPr lang="en-US" dirty="0" err="1"/>
              <a:t>característica</a:t>
            </a:r>
            <a:r>
              <a:rPr lang="en-US" dirty="0"/>
              <a:t> </a:t>
            </a:r>
            <a:r>
              <a:rPr lang="en-US" dirty="0" err="1"/>
              <a:t>poderosa</a:t>
            </a:r>
            <a:r>
              <a:rPr lang="en-US" dirty="0"/>
              <a:t>.</a:t>
            </a:r>
          </a:p>
          <a:p>
            <a:r>
              <a:rPr lang="en-US" dirty="0" err="1"/>
              <a:t>En</a:t>
            </a:r>
            <a:r>
              <a:rPr lang="en-US" dirty="0"/>
              <a:t> Erlang </a:t>
            </a:r>
            <a:r>
              <a:rPr lang="en-US" dirty="0" err="1"/>
              <a:t>existen</a:t>
            </a:r>
            <a:r>
              <a:rPr lang="en-US" dirty="0"/>
              <a:t> los Strings </a:t>
            </a:r>
            <a:r>
              <a:rPr lang="en-US" dirty="0" err="1"/>
              <a:t>binarios</a:t>
            </a:r>
            <a:r>
              <a:rPr lang="en-US" dirty="0"/>
              <a:t>, una </a:t>
            </a:r>
            <a:r>
              <a:rPr lang="en-US" dirty="0" err="1"/>
              <a:t>concatenación</a:t>
            </a:r>
            <a:r>
              <a:rPr lang="en-US" dirty="0"/>
              <a:t> de bytes </a:t>
            </a:r>
            <a:r>
              <a:rPr lang="en-US" dirty="0" err="1"/>
              <a:t>almacenados</a:t>
            </a:r>
            <a:r>
              <a:rPr lang="en-US" dirty="0"/>
              <a:t> de forma </a:t>
            </a:r>
            <a:r>
              <a:rPr lang="en-US" dirty="0" err="1"/>
              <a:t>eficiente</a:t>
            </a:r>
            <a:r>
              <a:rPr lang="en-US" dirty="0"/>
              <a:t>. Los Strings de </a:t>
            </a:r>
            <a:r>
              <a:rPr lang="en-US" dirty="0" err="1"/>
              <a:t>caracteres</a:t>
            </a:r>
            <a:r>
              <a:rPr lang="en-US" dirty="0"/>
              <a:t>, por </a:t>
            </a:r>
            <a:r>
              <a:rPr lang="en-US" dirty="0" err="1"/>
              <a:t>otro</a:t>
            </a:r>
            <a:r>
              <a:rPr lang="en-US" dirty="0"/>
              <a:t> </a:t>
            </a:r>
            <a:r>
              <a:rPr lang="en-US" dirty="0" err="1"/>
              <a:t>lado</a:t>
            </a:r>
            <a:r>
              <a:rPr lang="en-US" dirty="0"/>
              <a:t>, no </a:t>
            </a:r>
            <a:r>
              <a:rPr lang="en-US" dirty="0" err="1"/>
              <a:t>existen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Erlang.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&lt;&lt;&gt;&gt;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…,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Ei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Valor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Valor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Tamaño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Valor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ListaEspecTipo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Valor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Tamaño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 err="1">
                <a:solidFill>
                  <a:srgbClr val="7F0000"/>
                </a:solidFill>
                <a:latin typeface="Courier New" panose="02070309020205020404" pitchFamily="49" charset="0"/>
              </a:rPr>
              <a:t>ListaEspecTipo</a:t>
            </a:r>
            <a:endParaRPr lang="en-US" dirty="0">
              <a:solidFill>
                <a:srgbClr val="7F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dirty="0" err="1">
                <a:highlight>
                  <a:srgbClr val="FFFFFF"/>
                </a:highlight>
              </a:rPr>
              <a:t>Donde</a:t>
            </a:r>
            <a:r>
              <a:rPr lang="en-US" dirty="0">
                <a:highlight>
                  <a:srgbClr val="FFFFFF"/>
                </a:highlight>
              </a:rPr>
              <a:t> :</a:t>
            </a:r>
          </a:p>
          <a:p>
            <a:pPr lvl="1"/>
            <a:r>
              <a:rPr lang="en-US" dirty="0"/>
              <a:t>Valor: es una </a:t>
            </a:r>
            <a:r>
              <a:rPr lang="en-US" dirty="0" err="1"/>
              <a:t>expresión</a:t>
            </a:r>
            <a:r>
              <a:rPr lang="en-US" dirty="0"/>
              <a:t> </a:t>
            </a:r>
            <a:r>
              <a:rPr lang="en-US" dirty="0" err="1"/>
              <a:t>evaluada</a:t>
            </a:r>
            <a:r>
              <a:rPr lang="en-US" dirty="0"/>
              <a:t> a </a:t>
            </a:r>
            <a:r>
              <a:rPr lang="en-US" dirty="0" err="1"/>
              <a:t>entero</a:t>
            </a:r>
            <a:r>
              <a:rPr lang="en-US" dirty="0"/>
              <a:t>, </a:t>
            </a:r>
            <a:r>
              <a:rPr lang="en-US" dirty="0" err="1"/>
              <a:t>flotante</a:t>
            </a:r>
            <a:r>
              <a:rPr lang="en-US" dirty="0"/>
              <a:t> o String </a:t>
            </a:r>
            <a:r>
              <a:rPr lang="en-US" dirty="0" err="1"/>
              <a:t>binario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Tamaño</a:t>
            </a:r>
            <a:r>
              <a:rPr lang="en-US" dirty="0"/>
              <a:t>: es una expression </a:t>
            </a:r>
            <a:r>
              <a:rPr lang="en-US" dirty="0" err="1"/>
              <a:t>evaluada</a:t>
            </a:r>
            <a:r>
              <a:rPr lang="en-US" dirty="0"/>
              <a:t> a </a:t>
            </a:r>
            <a:r>
              <a:rPr lang="en-US" dirty="0" err="1"/>
              <a:t>entero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ListaEspecTipo</a:t>
            </a:r>
            <a:r>
              <a:rPr lang="en-US" dirty="0"/>
              <a:t>: </a:t>
            </a:r>
            <a:r>
              <a:rPr lang="en-US" dirty="0" err="1"/>
              <a:t>detalle</a:t>
            </a:r>
            <a:r>
              <a:rPr lang="en-US" dirty="0"/>
              <a:t> </a:t>
            </a:r>
            <a:r>
              <a:rPr lang="en-US" dirty="0" err="1"/>
              <a:t>acerca</a:t>
            </a:r>
            <a:r>
              <a:rPr lang="en-US" dirty="0"/>
              <a:t> del </a:t>
            </a:r>
            <a:r>
              <a:rPr lang="en-US" dirty="0" err="1"/>
              <a:t>tipo</a:t>
            </a:r>
            <a:r>
              <a:rPr lang="en-US" dirty="0"/>
              <a:t>, por </a:t>
            </a:r>
            <a:r>
              <a:rPr lang="en-US" dirty="0" err="1"/>
              <a:t>ejemplo</a:t>
            </a:r>
            <a:r>
              <a:rPr lang="en-US" dirty="0"/>
              <a:t>:</a:t>
            </a:r>
          </a:p>
          <a:p>
            <a:pPr marL="50292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float-unsigned-little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8786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lenguaje</a:t>
            </a:r>
            <a:br>
              <a:rPr lang="en-US" dirty="0"/>
            </a:br>
            <a:br>
              <a:rPr lang="en-US" dirty="0"/>
            </a:br>
            <a:r>
              <a:rPr lang="es-ES" dirty="0"/>
              <a:t>Sintaxis de bit (2)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E495D5-64D9-4FF3-8551-B1484635A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&lt;&lt;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r>
              <a:rPr lang="en-US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abc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98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99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Bin3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&lt;&lt;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 = &lt;&lt;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&lt;&lt;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 = 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273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&lt;&lt;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pt-BR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binary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 = &lt;&lt;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&lt;&lt;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bitstring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 = 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J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</a:p>
          <a:p>
            <a:pPr marL="0" indent="0">
              <a:buNone/>
            </a:pP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13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1024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utf8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208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128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148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8AA02-BEB1-450F-90FA-90C77BEB6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Contenido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8B27F-6470-4CF8-B2EE-D1020097B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S" dirty="0"/>
              <a:t>Introducción.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Un poco de historia.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La distribución de </a:t>
            </a:r>
            <a:r>
              <a:rPr lang="es-ES" dirty="0" err="1"/>
              <a:t>Erlang</a:t>
            </a:r>
            <a:r>
              <a:rPr lang="es-ES" dirty="0"/>
              <a:t>.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/>
              <a:t>OTP: Open Telecomm </a:t>
            </a:r>
            <a:r>
              <a:rPr lang="es-ES" dirty="0" err="1"/>
              <a:t>Platform</a:t>
            </a:r>
            <a:r>
              <a:rPr lang="es-ES" dirty="0"/>
              <a:t>.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 err="1"/>
              <a:t>Erlang</a:t>
            </a:r>
            <a:r>
              <a:rPr lang="es-ES" dirty="0"/>
              <a:t> Shell.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Programación funcional.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El lenguaje.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/>
              <a:t>Elementos básicos: átomos, tuplas, listas.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/>
              <a:t>Variables invariantes.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/>
              <a:t>Sintaxis de bit.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/>
              <a:t>Funciones: </a:t>
            </a:r>
            <a:r>
              <a:rPr lang="es-ES" dirty="0" err="1"/>
              <a:t>Pattern</a:t>
            </a:r>
            <a:r>
              <a:rPr lang="es-ES" dirty="0"/>
              <a:t> </a:t>
            </a:r>
            <a:r>
              <a:rPr lang="es-ES" dirty="0" err="1"/>
              <a:t>Matching</a:t>
            </a:r>
            <a:r>
              <a:rPr lang="es-ES" dirty="0"/>
              <a:t>, guardas.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Recursión.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/>
              <a:t>Look </a:t>
            </a:r>
            <a:r>
              <a:rPr lang="es-ES" dirty="0" err="1"/>
              <a:t>ma</a:t>
            </a:r>
            <a:r>
              <a:rPr lang="es-ES" dirty="0"/>
              <a:t>! No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loops</a:t>
            </a:r>
            <a:r>
              <a:rPr lang="es-ES" dirty="0"/>
              <a:t>!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Errores y excepciones.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Un ejemplo: Calculadora con notación polaca inversa.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Concurrencia: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/>
              <a:t>El servidor.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/>
              <a:t>Mensajes.</a:t>
            </a:r>
          </a:p>
          <a:p>
            <a:pPr marL="114300" indent="-342900">
              <a:buFont typeface="+mj-lt"/>
              <a:buAutoNum type="arabicPeriod"/>
            </a:pPr>
            <a:r>
              <a:rPr lang="es-ES" dirty="0"/>
              <a:t>Supervisores y supervisados.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Introducción a OTP</a:t>
            </a:r>
          </a:p>
          <a:p>
            <a:pPr marL="617220" lvl="1" indent="-342900">
              <a:buFont typeface="+mj-lt"/>
              <a:buAutoNum type="arabicPeriod"/>
            </a:pPr>
            <a:r>
              <a:rPr lang="es-ES" dirty="0"/>
              <a:t>Máquinas de estados finitos.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Demostración.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Conclusión.</a:t>
            </a:r>
          </a:p>
        </p:txBody>
      </p:sp>
    </p:spTree>
    <p:extLst>
      <p:ext uri="{BB962C8B-B14F-4D97-AF65-F5344CB8AC3E}">
        <p14:creationId xmlns:p14="http://schemas.microsoft.com/office/powerpoint/2010/main" val="6493929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lenguaje</a:t>
            </a:r>
            <a:br>
              <a:rPr lang="en-US" dirty="0"/>
            </a:br>
            <a:br>
              <a:rPr lang="en-US" dirty="0"/>
            </a:br>
            <a:r>
              <a:rPr lang="es-ES" dirty="0"/>
              <a:t>Sintaxis de bit (3)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94D8CB-C046-4E46-8025-89F1B3B6A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Decodificación</a:t>
            </a:r>
            <a:r>
              <a:rPr lang="en-US" dirty="0"/>
              <a:t> de un </a:t>
            </a:r>
            <a:r>
              <a:rPr lang="en-US" dirty="0" err="1"/>
              <a:t>datagrama</a:t>
            </a:r>
            <a:r>
              <a:rPr lang="en-US" dirty="0"/>
              <a:t> IP</a:t>
            </a:r>
          </a:p>
          <a:p>
            <a:pPr marL="0" indent="0">
              <a:buNone/>
            </a:pPr>
            <a:r>
              <a:rPr lang="en-US" sz="10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-define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IP_VERSION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sz="10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-define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IP_MIN_HDR_LEN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endParaRPr lang="en-US" sz="10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DgramSize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sz="1000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byte_size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Dgram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0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case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Dgram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0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of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&lt;&lt;</a:t>
            </a:r>
            <a:r>
              <a:rPr lang="en-US" sz="1000" dirty="0">
                <a:solidFill>
                  <a:srgbClr val="7F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?IP_VERSION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HLen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SrvcType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TotLen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</a:p>
          <a:p>
            <a:pPr marL="0" indent="0">
              <a:buNone/>
            </a:pPr>
            <a:r>
              <a:rPr lang="nn-NO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  </a:t>
            </a:r>
            <a:r>
              <a:rPr lang="nn-NO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ID</a:t>
            </a:r>
            <a:r>
              <a:rPr lang="nn-NO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nn-NO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nn-NO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nn-NO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Flgs</a:t>
            </a:r>
            <a:r>
              <a:rPr lang="nn-NO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nn-NO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nn-NO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nn-NO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FragOff</a:t>
            </a:r>
            <a:r>
              <a:rPr lang="nn-NO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nn-NO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13</a:t>
            </a:r>
            <a:r>
              <a:rPr lang="nn-NO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it-IT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  </a:t>
            </a:r>
            <a:r>
              <a:rPr lang="it-IT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TTL</a:t>
            </a:r>
            <a:r>
              <a:rPr lang="it-IT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it-IT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it-IT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Proto</a:t>
            </a:r>
            <a:r>
              <a:rPr lang="it-IT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it-IT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it-IT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HdrChkSum</a:t>
            </a:r>
            <a:r>
              <a:rPr lang="it-IT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it-IT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16</a:t>
            </a:r>
            <a:r>
              <a:rPr lang="it-IT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  </a:t>
            </a:r>
            <a:r>
              <a:rPr lang="en-US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SrcIP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32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  </a:t>
            </a:r>
            <a:r>
              <a:rPr lang="en-US" sz="10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DestIP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32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  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RestDgram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0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binary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 </a:t>
            </a:r>
            <a:r>
              <a:rPr lang="en-US" sz="10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HLen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&gt;=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HLen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=&lt;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DgramSize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</a:t>
            </a:r>
          </a:p>
          <a:p>
            <a:pPr marL="0" indent="0">
              <a:buNone/>
            </a:pP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  	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OptsLen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sz="10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*(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HLen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 </a:t>
            </a:r>
            <a:r>
              <a:rPr lang="en-US" sz="1000" dirty="0">
                <a:solidFill>
                  <a:srgbClr val="7F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?IP_MIN_HDR_LEN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&lt;&lt;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Opts</a:t>
            </a:r>
            <a:r>
              <a:rPr lang="en-US" sz="1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OptsLen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0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binary</a:t>
            </a:r>
            <a:r>
              <a:rPr lang="en-US" sz="10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Data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0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binary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 = </a:t>
            </a:r>
            <a:r>
              <a:rPr lang="en-US" sz="10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RestDgram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0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end</a:t>
            </a:r>
            <a:r>
              <a:rPr lang="en-US" sz="10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endParaRPr lang="en-US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CA6485-3A76-4EA3-959C-1912F75E2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901" y="5186338"/>
            <a:ext cx="4880225" cy="162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594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lenguaje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Funciones</a:t>
            </a:r>
            <a:r>
              <a:rPr lang="en-US" dirty="0"/>
              <a:t>: Pattern Matching, </a:t>
            </a:r>
            <a:r>
              <a:rPr lang="en-US" dirty="0" err="1"/>
              <a:t>guardas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0B07D0-59AD-4F3A-9287-132EACA9F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 spcCol="108000">
            <a:noAutofit/>
          </a:bodyPr>
          <a:lstStyle/>
          <a:p>
            <a:r>
              <a:rPr lang="en-US" sz="1200" dirty="0"/>
              <a:t>Las </a:t>
            </a:r>
            <a:r>
              <a:rPr lang="en-US" sz="1200" dirty="0" err="1"/>
              <a:t>funciones</a:t>
            </a:r>
            <a:r>
              <a:rPr lang="en-US" sz="1200" dirty="0"/>
              <a:t> son el </a:t>
            </a:r>
            <a:r>
              <a:rPr lang="en-US" sz="1200" dirty="0" err="1"/>
              <a:t>bloque</a:t>
            </a:r>
            <a:r>
              <a:rPr lang="en-US" sz="1200" dirty="0"/>
              <a:t> </a:t>
            </a:r>
            <a:r>
              <a:rPr lang="en-US" sz="1200" dirty="0" err="1"/>
              <a:t>básico</a:t>
            </a:r>
            <a:r>
              <a:rPr lang="en-US" sz="1200" dirty="0"/>
              <a:t> de </a:t>
            </a:r>
            <a:r>
              <a:rPr lang="en-US" sz="1200" dirty="0" err="1"/>
              <a:t>construcción</a:t>
            </a:r>
            <a:r>
              <a:rPr lang="en-US" sz="1200" dirty="0"/>
              <a:t> de </a:t>
            </a:r>
            <a:r>
              <a:rPr lang="en-US" sz="1200" dirty="0" err="1"/>
              <a:t>código</a:t>
            </a:r>
            <a:r>
              <a:rPr lang="en-US" sz="1200" dirty="0"/>
              <a:t> </a:t>
            </a:r>
            <a:r>
              <a:rPr lang="en-US" sz="1200" dirty="0" err="1"/>
              <a:t>en</a:t>
            </a:r>
            <a:r>
              <a:rPr lang="en-US" sz="1200" dirty="0"/>
              <a:t> Erlang.</a:t>
            </a:r>
          </a:p>
          <a:p>
            <a:r>
              <a:rPr lang="en-US" sz="1200" dirty="0"/>
              <a:t>Una </a:t>
            </a:r>
            <a:r>
              <a:rPr lang="en-US" sz="1200" dirty="0" err="1"/>
              <a:t>función</a:t>
            </a:r>
            <a:r>
              <a:rPr lang="en-US" sz="1200" dirty="0"/>
              <a:t> es </a:t>
            </a:r>
            <a:r>
              <a:rPr lang="en-US" sz="1200" dirty="0" err="1"/>
              <a:t>identificada</a:t>
            </a:r>
            <a:r>
              <a:rPr lang="en-US" sz="1200" dirty="0"/>
              <a:t> por </a:t>
            </a:r>
            <a:r>
              <a:rPr lang="en-US" sz="1200" dirty="0" err="1"/>
              <a:t>su</a:t>
            </a:r>
            <a:r>
              <a:rPr lang="en-US" sz="1200" dirty="0"/>
              <a:t> </a:t>
            </a:r>
            <a:r>
              <a:rPr lang="en-US" sz="1200" dirty="0" err="1"/>
              <a:t>nombre</a:t>
            </a:r>
            <a:r>
              <a:rPr lang="en-US" sz="1200" dirty="0"/>
              <a:t> y </a:t>
            </a:r>
            <a:r>
              <a:rPr lang="en-US" sz="1200" dirty="0" err="1"/>
              <a:t>su</a:t>
            </a:r>
            <a:r>
              <a:rPr lang="en-US" sz="1200" dirty="0"/>
              <a:t> </a:t>
            </a:r>
            <a:r>
              <a:rPr lang="en-US" sz="1200" dirty="0" err="1"/>
              <a:t>aridad</a:t>
            </a:r>
            <a:r>
              <a:rPr lang="en-US" sz="1200" dirty="0"/>
              <a:t>.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funexample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start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add/2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</a:p>
          <a:p>
            <a:pPr marL="0" indent="0">
              <a:buNone/>
            </a:pP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it-IT" sz="12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it-IT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fwrite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it-IT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"add(X,Y): ~w~n"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,[</a:t>
            </a:r>
            <a:r>
              <a:rPr lang="it-IT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add/3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</a:p>
          <a:p>
            <a:pPr marL="0" indent="0">
              <a:buNone/>
            </a:pP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it-IT" sz="12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it-IT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fwrite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it-IT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"add(0, Y, Z): ~w~n"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,[</a:t>
            </a:r>
            <a:r>
              <a:rPr lang="it-IT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</a:t>
            </a:r>
            <a:r>
              <a:rPr lang="en-US" sz="12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&lt;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</a:p>
          <a:p>
            <a:pPr marL="0" indent="0">
              <a:buNone/>
            </a:pP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2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en-US" sz="12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fwrite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"add(X, Y, Z) when X &lt; 0: ~</a:t>
            </a:r>
            <a:r>
              <a:rPr lang="en-US" sz="1200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w~n</a:t>
            </a:r>
            <a:r>
              <a:rPr lang="en-US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,[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</a:p>
          <a:p>
            <a:pPr marL="0" indent="0">
              <a:buNone/>
            </a:pP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it-IT" sz="12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it-IT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fwrite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it-IT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"add(X, Y, Z): ~w~n"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,[</a:t>
            </a:r>
            <a:r>
              <a:rPr lang="it-IT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start/0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start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-5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  <a:endParaRPr lang="en-US" sz="1200" dirty="0">
              <a:solidFill>
                <a:srgbClr val="007F7F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 </a:t>
            </a:r>
            <a:r>
              <a:rPr lang="en-US" sz="12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funexample:</a:t>
            </a:r>
            <a:r>
              <a:rPr lang="en-US" sz="12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start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().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11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</a:t>
            </a:r>
            <a:r>
              <a:rPr lang="en-US" sz="12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&lt;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add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Z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):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17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ok</a:t>
            </a:r>
            <a:endParaRPr lang="en-US" sz="12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B10AE6-A8FC-47D0-B99E-D05AA1FE80A0}"/>
              </a:ext>
            </a:extLst>
          </p:cNvPr>
          <p:cNvCxnSpPr/>
          <p:nvPr/>
        </p:nvCxnSpPr>
        <p:spPr>
          <a:xfrm>
            <a:off x="7520683" y="4191848"/>
            <a:ext cx="33801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143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Recursión</a:t>
            </a:r>
            <a:br>
              <a:rPr lang="es-ES" dirty="0"/>
            </a:br>
            <a:br>
              <a:rPr lang="es-ES" dirty="0"/>
            </a:br>
            <a:r>
              <a:rPr lang="es-ES" dirty="0"/>
              <a:t>Look </a:t>
            </a:r>
            <a:r>
              <a:rPr lang="es-ES" dirty="0" err="1"/>
              <a:t>ma</a:t>
            </a:r>
            <a:r>
              <a:rPr lang="es-ES" dirty="0"/>
              <a:t>! No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loops</a:t>
            </a:r>
            <a:r>
              <a:rPr lang="es-ES" dirty="0"/>
              <a:t>!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1DB35-EE95-4872-B82A-9DC6C6C17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Erlang NO </a:t>
            </a:r>
            <a:r>
              <a:rPr lang="en-US" dirty="0" err="1"/>
              <a:t>tiene</a:t>
            </a:r>
            <a:r>
              <a:rPr lang="en-US" dirty="0"/>
              <a:t> </a:t>
            </a:r>
            <a:r>
              <a:rPr lang="en-US" dirty="0" err="1"/>
              <a:t>construcciones</a:t>
            </a:r>
            <a:r>
              <a:rPr lang="en-US" dirty="0"/>
              <a:t> de </a:t>
            </a:r>
            <a:r>
              <a:rPr lang="en-US" dirty="0" err="1"/>
              <a:t>iteración</a:t>
            </a:r>
            <a:r>
              <a:rPr lang="en-US" dirty="0"/>
              <a:t>, i.e., for, while, etc.</a:t>
            </a:r>
          </a:p>
          <a:p>
            <a:r>
              <a:rPr lang="en-US" dirty="0"/>
              <a:t>Las </a:t>
            </a:r>
            <a:r>
              <a:rPr lang="en-US" dirty="0" err="1"/>
              <a:t>iteraciones</a:t>
            </a:r>
            <a:r>
              <a:rPr lang="en-US" dirty="0"/>
              <a:t> se </a:t>
            </a:r>
            <a:r>
              <a:rPr lang="en-US" dirty="0" err="1"/>
              <a:t>deben</a:t>
            </a:r>
            <a:r>
              <a:rPr lang="en-US" dirty="0"/>
              <a:t> </a:t>
            </a:r>
            <a:r>
              <a:rPr lang="en-US" dirty="0" err="1"/>
              <a:t>implementar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recursividad</a:t>
            </a:r>
            <a:r>
              <a:rPr lang="en-US" dirty="0"/>
              <a:t> y Pattern Matching.</a:t>
            </a:r>
          </a:p>
          <a:p>
            <a:r>
              <a:rPr lang="en-US" dirty="0"/>
              <a:t>La </a:t>
            </a:r>
            <a:r>
              <a:rPr lang="en-US" dirty="0" err="1"/>
              <a:t>siguiente</a:t>
            </a:r>
            <a:r>
              <a:rPr lang="en-US" dirty="0"/>
              <a:t> </a:t>
            </a:r>
            <a:r>
              <a:rPr lang="en-US" dirty="0" err="1"/>
              <a:t>función</a:t>
            </a:r>
            <a:r>
              <a:rPr lang="en-US" dirty="0"/>
              <a:t> </a:t>
            </a:r>
            <a:r>
              <a:rPr lang="en-US" dirty="0" err="1"/>
              <a:t>imprime</a:t>
            </a:r>
            <a:r>
              <a:rPr lang="en-US" dirty="0"/>
              <a:t> los </a:t>
            </a:r>
            <a:r>
              <a:rPr lang="en-US" dirty="0" err="1"/>
              <a:t>elementos</a:t>
            </a:r>
            <a:r>
              <a:rPr lang="en-US" dirty="0"/>
              <a:t> de un </a:t>
            </a:r>
            <a:r>
              <a:rPr lang="en-US" dirty="0" err="1"/>
              <a:t>intervalo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interval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print_interval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print_interval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when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done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print_interval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it-IT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it-IT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format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it-IT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"~p~n"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it-IT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print_interval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572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Recursión</a:t>
            </a:r>
            <a:br>
              <a:rPr lang="es-ES" dirty="0"/>
            </a:br>
            <a:br>
              <a:rPr lang="es-ES" dirty="0"/>
            </a:br>
            <a:r>
              <a:rPr lang="es-ES" dirty="0"/>
              <a:t>Look </a:t>
            </a:r>
            <a:r>
              <a:rPr lang="es-ES" dirty="0" err="1"/>
              <a:t>ma</a:t>
            </a:r>
            <a:r>
              <a:rPr lang="es-ES" dirty="0"/>
              <a:t>! No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loops</a:t>
            </a:r>
            <a:r>
              <a:rPr lang="es-ES" dirty="0"/>
              <a:t>!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1FE4E7-037D-4ABE-ACC3-25F77F6CB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Una </a:t>
            </a:r>
            <a:r>
              <a:rPr lang="en-US" dirty="0" err="1"/>
              <a:t>función</a:t>
            </a:r>
            <a:r>
              <a:rPr lang="en-US" dirty="0"/>
              <a:t> para </a:t>
            </a:r>
            <a:r>
              <a:rPr lang="en-US" dirty="0" err="1"/>
              <a:t>reversar</a:t>
            </a:r>
            <a:r>
              <a:rPr lang="en-US" dirty="0"/>
              <a:t> bits:</a:t>
            </a:r>
          </a:p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reverse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example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</a:t>
            </a:r>
            <a:r>
              <a:rPr lang="en-US" dirty="0" err="1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Esto</a:t>
            </a:r>
            <a:r>
              <a:rPr lang="en-U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es tail-</a:t>
            </a:r>
            <a:r>
              <a:rPr lang="en-US" dirty="0" err="1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recursivo</a:t>
            </a:r>
            <a:r>
              <a:rPr lang="en-U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reverse_bits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reverse_bits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,&lt;&lt;&gt;&gt;).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reverse_bits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(&lt;&lt;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&gt;&gt;,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Acc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reverse_bits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,&lt;&lt;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Acc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&gt;&gt;);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reverse_bits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(&lt;&lt;&gt;&gt;,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Acc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Acc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example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 </a:t>
            </a:r>
            <a:r>
              <a:rPr lang="en-US" dirty="0" err="1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Reversar</a:t>
            </a:r>
            <a:r>
              <a:rPr lang="en-US" dirty="0">
                <a:solidFill>
                  <a:srgbClr val="D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01011011 (91) =&gt; 11011010 (218)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&lt;&lt;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91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8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&gt;&gt;,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reverse_bits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832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Recursión</a:t>
            </a:r>
            <a:br>
              <a:rPr lang="es-ES" dirty="0"/>
            </a:br>
            <a:br>
              <a:rPr lang="es-ES" dirty="0"/>
            </a:br>
            <a:r>
              <a:rPr lang="es-ES" dirty="0"/>
              <a:t>Look </a:t>
            </a:r>
            <a:r>
              <a:rPr lang="es-ES" dirty="0" err="1"/>
              <a:t>ma</a:t>
            </a:r>
            <a:r>
              <a:rPr lang="es-ES" dirty="0"/>
              <a:t>! No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loops</a:t>
            </a:r>
            <a:r>
              <a:rPr lang="es-ES" dirty="0"/>
              <a:t>!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E69A5-572B-43FD-BC75-465AFBBBD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sz="1800" dirty="0" err="1"/>
              <a:t>Sumar</a:t>
            </a:r>
            <a:r>
              <a:rPr lang="en-US" sz="1800" dirty="0"/>
              <a:t> una </a:t>
            </a:r>
            <a:r>
              <a:rPr lang="en-US" sz="1800" dirty="0" err="1"/>
              <a:t>lista</a:t>
            </a:r>
            <a:r>
              <a:rPr lang="en-US" sz="1800" dirty="0"/>
              <a:t> sin for loops?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sumalista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l-PL" sz="18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18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Head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|</a:t>
            </a:r>
            <a:r>
              <a:rPr lang="en-US" sz="18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Tail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 -&gt;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Tail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([]) -&gt;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endParaRPr lang="en-US" sz="1800" dirty="0">
              <a:highlight>
                <a:srgbClr val="FFFFFF"/>
              </a:highlight>
            </a:endParaRPr>
          </a:p>
          <a:p>
            <a:r>
              <a:rPr lang="en-US" sz="1800" dirty="0">
                <a:highlight>
                  <a:srgbClr val="FFFFFF"/>
                </a:highlight>
              </a:rPr>
              <a:t>Tail </a:t>
            </a:r>
            <a:r>
              <a:rPr lang="en-US" sz="1800" dirty="0" err="1">
                <a:highlight>
                  <a:srgbClr val="FFFFFF"/>
                </a:highlight>
              </a:rPr>
              <a:t>recursivo</a:t>
            </a:r>
            <a:r>
              <a:rPr lang="en-US" sz="1800" dirty="0">
                <a:highlight>
                  <a:srgbClr val="FFFFFF"/>
                </a:highlight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8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sumalistatr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pl-PL" sz="18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3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4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5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6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],</a:t>
            </a:r>
            <a:r>
              <a:rPr lang="pl-PL" sz="18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18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Head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|</a:t>
            </a:r>
            <a:r>
              <a:rPr lang="en-US" sz="18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Tail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], </a:t>
            </a:r>
            <a:r>
              <a:rPr lang="en-US" sz="18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Acc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Tail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8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sz="18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Acc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suma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([], </a:t>
            </a:r>
            <a:r>
              <a:rPr lang="en-US" sz="18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Acc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Acc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752231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Errores y excepciones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D355F-B88C-4CBA-8CFA-31FCD254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Los </a:t>
            </a:r>
            <a:r>
              <a:rPr lang="en-US" dirty="0" err="1"/>
              <a:t>errores</a:t>
            </a:r>
            <a:r>
              <a:rPr lang="en-US" dirty="0"/>
              <a:t> se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clasificar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Errores</a:t>
            </a:r>
            <a:r>
              <a:rPr lang="en-US" dirty="0"/>
              <a:t> de (</a:t>
            </a:r>
            <a:r>
              <a:rPr lang="en-US" dirty="0" err="1"/>
              <a:t>tiempo</a:t>
            </a:r>
            <a:r>
              <a:rPr lang="en-US" dirty="0"/>
              <a:t> de) </a:t>
            </a:r>
            <a:r>
              <a:rPr lang="en-US" dirty="0" err="1"/>
              <a:t>compilación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Errores</a:t>
            </a:r>
            <a:r>
              <a:rPr lang="en-US" dirty="0"/>
              <a:t> </a:t>
            </a:r>
            <a:r>
              <a:rPr lang="en-US" dirty="0" err="1"/>
              <a:t>lógicos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Errores</a:t>
            </a:r>
            <a:r>
              <a:rPr lang="en-US" dirty="0"/>
              <a:t> de (</a:t>
            </a:r>
            <a:r>
              <a:rPr lang="en-US" dirty="0" err="1"/>
              <a:t>tiempo</a:t>
            </a:r>
            <a:r>
              <a:rPr lang="en-US" dirty="0"/>
              <a:t> de) </a:t>
            </a:r>
            <a:r>
              <a:rPr lang="en-US" dirty="0" err="1"/>
              <a:t>ejecución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Errores</a:t>
            </a:r>
            <a:r>
              <a:rPr lang="en-US" dirty="0"/>
              <a:t> </a:t>
            </a:r>
            <a:r>
              <a:rPr lang="en-US" dirty="0" err="1"/>
              <a:t>generados</a:t>
            </a:r>
            <a:r>
              <a:rPr lang="en-US" dirty="0"/>
              <a:t>.</a:t>
            </a:r>
          </a:p>
          <a:p>
            <a:r>
              <a:rPr lang="en-US" dirty="0"/>
              <a:t>Un error de </a:t>
            </a:r>
            <a:r>
              <a:rPr lang="en-US" dirty="0" err="1"/>
              <a:t>tiempo</a:t>
            </a:r>
            <a:r>
              <a:rPr lang="en-US" dirty="0"/>
              <a:t> de </a:t>
            </a:r>
            <a:r>
              <a:rPr lang="en-US" dirty="0" err="1"/>
              <a:t>ejecución</a:t>
            </a:r>
            <a:r>
              <a:rPr lang="en-US" dirty="0"/>
              <a:t> </a:t>
            </a:r>
            <a:r>
              <a:rPr lang="en-US" dirty="0" err="1"/>
              <a:t>ocurre</a:t>
            </a:r>
            <a:r>
              <a:rPr lang="en-US" dirty="0"/>
              <a:t> </a:t>
            </a:r>
            <a:r>
              <a:rPr lang="en-US" dirty="0" err="1"/>
              <a:t>cuando</a:t>
            </a:r>
            <a:r>
              <a:rPr lang="en-US" dirty="0"/>
              <a:t> </a:t>
            </a:r>
            <a:r>
              <a:rPr lang="en-US" dirty="0" err="1"/>
              <a:t>ocurre</a:t>
            </a:r>
            <a:r>
              <a:rPr lang="en-US" dirty="0"/>
              <a:t> un crash. Por </a:t>
            </a:r>
            <a:r>
              <a:rPr lang="en-US" dirty="0" err="1"/>
              <a:t>ejemplo</a:t>
            </a:r>
            <a:r>
              <a:rPr lang="en-US" dirty="0"/>
              <a:t> </a:t>
            </a:r>
            <a:r>
              <a:rPr lang="en-US" dirty="0" err="1"/>
              <a:t>cuando</a:t>
            </a:r>
            <a:r>
              <a:rPr lang="en-US" dirty="0"/>
              <a:t> se llama una </a:t>
            </a:r>
            <a:r>
              <a:rPr lang="en-US" dirty="0" err="1"/>
              <a:t>función</a:t>
            </a:r>
            <a:r>
              <a:rPr lang="en-US" dirty="0"/>
              <a:t> con </a:t>
            </a:r>
            <a:r>
              <a:rPr lang="en-US" dirty="0" err="1"/>
              <a:t>argumentos</a:t>
            </a:r>
            <a:r>
              <a:rPr lang="en-US" dirty="0"/>
              <a:t> de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equivocado</a:t>
            </a:r>
            <a:r>
              <a:rPr lang="en-US" dirty="0"/>
              <a:t>.</a:t>
            </a:r>
          </a:p>
          <a:p>
            <a:r>
              <a:rPr lang="en-US" dirty="0"/>
              <a:t>Un error de </a:t>
            </a:r>
            <a:r>
              <a:rPr lang="en-US" dirty="0" err="1"/>
              <a:t>tiempo</a:t>
            </a:r>
            <a:r>
              <a:rPr lang="en-US" dirty="0"/>
              <a:t> de </a:t>
            </a:r>
            <a:r>
              <a:rPr lang="en-US" dirty="0" err="1"/>
              <a:t>ejecución</a:t>
            </a:r>
            <a:r>
              <a:rPr lang="en-US" dirty="0"/>
              <a:t> </a:t>
            </a:r>
            <a:r>
              <a:rPr lang="en-US" dirty="0" err="1"/>
              <a:t>también</a:t>
            </a:r>
            <a:r>
              <a:rPr lang="en-US" dirty="0"/>
              <a:t> se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emular</a:t>
            </a:r>
            <a:r>
              <a:rPr lang="en-US" dirty="0"/>
              <a:t> </a:t>
            </a:r>
            <a:r>
              <a:rPr lang="en-US" dirty="0" err="1"/>
              <a:t>llamando</a:t>
            </a:r>
            <a:r>
              <a:rPr lang="en-US" dirty="0"/>
              <a:t> a </a:t>
            </a:r>
            <a:r>
              <a:rPr lang="en-U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erlang: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error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Reason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en-US" dirty="0"/>
              <a:t> o </a:t>
            </a:r>
            <a:r>
              <a:rPr lang="en-U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erlang: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error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Reason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Args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en-US" dirty="0"/>
              <a:t>.</a:t>
            </a:r>
          </a:p>
          <a:p>
            <a:r>
              <a:rPr lang="en-US" dirty="0"/>
              <a:t>Un error </a:t>
            </a:r>
            <a:r>
              <a:rPr lang="en-US" dirty="0" err="1"/>
              <a:t>generado</a:t>
            </a:r>
            <a:r>
              <a:rPr lang="en-US" dirty="0"/>
              <a:t> </a:t>
            </a:r>
            <a:r>
              <a:rPr lang="en-US" dirty="0" err="1"/>
              <a:t>sucede</a:t>
            </a:r>
            <a:r>
              <a:rPr lang="en-US" dirty="0"/>
              <a:t> </a:t>
            </a:r>
            <a:r>
              <a:rPr lang="en-US" dirty="0" err="1"/>
              <a:t>cuando</a:t>
            </a:r>
            <a:r>
              <a:rPr lang="en-US" dirty="0"/>
              <a:t> el </a:t>
            </a:r>
            <a:r>
              <a:rPr lang="en-US" dirty="0" err="1"/>
              <a:t>código</a:t>
            </a:r>
            <a:r>
              <a:rPr lang="en-US" dirty="0"/>
              <a:t> llama a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/>
              <a:t> o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throw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/>
              <a:t>.</a:t>
            </a:r>
          </a:p>
          <a:p>
            <a:r>
              <a:rPr lang="en-US" dirty="0"/>
              <a:t>UN PROCESO QUE TERMINA (POR EL MOTIVO QUE SEA) EMITIRÁ UNA SEÑAL de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exit</a:t>
            </a:r>
            <a:r>
              <a:rPr lang="en-US" dirty="0"/>
              <a:t> CON UNA RAZÓN DE FALLA</a:t>
            </a:r>
          </a:p>
        </p:txBody>
      </p:sp>
    </p:spTree>
    <p:extLst>
      <p:ext uri="{BB962C8B-B14F-4D97-AF65-F5344CB8AC3E}">
        <p14:creationId xmlns:p14="http://schemas.microsoft.com/office/powerpoint/2010/main" val="31868460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 ejemplo: Calculadora con notación polaca inversa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2390DD-D0C9-419C-BD14-765DF7254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calcular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calcular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Entrada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string: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tokens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Entrada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 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)).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string: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to_float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of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error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no_float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-&gt;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list_to_integer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-&gt;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ListaTokens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 = </a:t>
            </a:r>
            <a:r>
              <a:rPr lang="en-U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lists: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foldl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fun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[],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ListaTokens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"+"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"-"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"*"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*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"/"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"^"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 -&gt;</a:t>
            </a:r>
          </a:p>
          <a:p>
            <a:pPr marL="0" indent="0">
              <a:buNone/>
            </a:pP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[</a:t>
            </a:r>
            <a:r>
              <a:rPr lang="pt-BR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math:</a:t>
            </a:r>
            <a:r>
              <a:rPr lang="pt-BR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pow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N2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N1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|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"ln"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[</a:t>
            </a:r>
            <a:r>
              <a:rPr lang="en-U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math: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"log10"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[</a:t>
            </a:r>
            <a:r>
              <a:rPr lang="en-US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math:</a:t>
            </a: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log10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[</a:t>
            </a: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|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4852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 ejemplo: Calculadora con notación polaca inversa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10DB7-839D-44E5-A9C8-A911E0C6F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Cuánto</a:t>
            </a:r>
            <a:r>
              <a:rPr lang="en-US" dirty="0"/>
              <a:t> </a:t>
            </a:r>
            <a:r>
              <a:rPr lang="en-US" dirty="0" err="1"/>
              <a:t>valen</a:t>
            </a:r>
            <a:r>
              <a:rPr lang="en-US" dirty="0"/>
              <a:t> las </a:t>
            </a:r>
            <a:r>
              <a:rPr lang="en-US" dirty="0" err="1"/>
              <a:t>siguientes</a:t>
            </a:r>
            <a:r>
              <a:rPr lang="en-US" dirty="0"/>
              <a:t> </a:t>
            </a:r>
            <a:r>
              <a:rPr lang="en-US" dirty="0" err="1"/>
              <a:t>expresiones</a:t>
            </a:r>
            <a:r>
              <a:rPr lang="en-US"/>
              <a:t>?:</a:t>
            </a:r>
            <a:endParaRPr lang="en-US" dirty="0"/>
          </a:p>
          <a:p>
            <a:pPr marL="0" indent="0">
              <a:buNone/>
            </a:pPr>
            <a:endParaRPr lang="es-ES" dirty="0">
              <a:solidFill>
                <a:srgbClr val="00CCCC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s-E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rpn:</a:t>
            </a:r>
            <a:r>
              <a:rPr lang="es-E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calcular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s-E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"1 1 + 2 * 4 / </a:t>
            </a:r>
            <a:r>
              <a:rPr lang="es-ES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ln</a:t>
            </a:r>
            <a:r>
              <a:rPr lang="es-E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s-E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rpn:</a:t>
            </a:r>
            <a:r>
              <a:rPr lang="es-E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calcular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s-E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"0 1234 * 2 + 8 ^"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248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Concurrencia (1)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3D1BF0-6D05-464A-A7C8-5AFA8DD1D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Erlang </a:t>
            </a:r>
            <a:r>
              <a:rPr lang="en-US" dirty="0" err="1"/>
              <a:t>fue</a:t>
            </a:r>
            <a:r>
              <a:rPr lang="en-US" dirty="0"/>
              <a:t> </a:t>
            </a:r>
            <a:r>
              <a:rPr lang="en-US" dirty="0" err="1"/>
              <a:t>diseñado</a:t>
            </a:r>
            <a:r>
              <a:rPr lang="en-US" dirty="0"/>
              <a:t> para </a:t>
            </a:r>
            <a:r>
              <a:rPr lang="en-US" dirty="0" err="1"/>
              <a:t>concurrencia</a:t>
            </a:r>
            <a:r>
              <a:rPr lang="en-US" dirty="0"/>
              <a:t> </a:t>
            </a:r>
            <a:r>
              <a:rPr lang="en-US" dirty="0" err="1"/>
              <a:t>masiva</a:t>
            </a:r>
            <a:r>
              <a:rPr lang="en-US" dirty="0"/>
              <a:t>.</a:t>
            </a:r>
          </a:p>
          <a:p>
            <a:r>
              <a:rPr lang="en-US" dirty="0"/>
              <a:t>La </a:t>
            </a:r>
            <a:r>
              <a:rPr lang="en-US" dirty="0" err="1"/>
              <a:t>unidad</a:t>
            </a:r>
            <a:r>
              <a:rPr lang="en-US" dirty="0"/>
              <a:t> </a:t>
            </a:r>
            <a:r>
              <a:rPr lang="en-US" dirty="0" err="1"/>
              <a:t>básica</a:t>
            </a:r>
            <a:r>
              <a:rPr lang="en-US" dirty="0"/>
              <a:t> de </a:t>
            </a:r>
            <a:r>
              <a:rPr lang="en-US" dirty="0" err="1"/>
              <a:t>concurrencia</a:t>
            </a:r>
            <a:r>
              <a:rPr lang="en-US" dirty="0"/>
              <a:t> es un </a:t>
            </a:r>
            <a:r>
              <a:rPr lang="en-US" b="1" dirty="0" err="1"/>
              <a:t>Proceso</a:t>
            </a:r>
            <a:r>
              <a:rPr lang="en-US" dirty="0"/>
              <a:t>.</a:t>
            </a:r>
          </a:p>
          <a:p>
            <a:r>
              <a:rPr lang="en-US" dirty="0"/>
              <a:t>Los </a:t>
            </a:r>
            <a:r>
              <a:rPr lang="en-US" dirty="0" err="1"/>
              <a:t>procesos</a:t>
            </a:r>
            <a:r>
              <a:rPr lang="en-US" dirty="0"/>
              <a:t> son </a:t>
            </a:r>
            <a:r>
              <a:rPr lang="en-US" dirty="0" err="1"/>
              <a:t>livianos</a:t>
            </a:r>
            <a:r>
              <a:rPr lang="en-US" dirty="0"/>
              <a:t> (no </a:t>
            </a:r>
            <a:r>
              <a:rPr lang="en-US" dirty="0" err="1"/>
              <a:t>confundir</a:t>
            </a:r>
            <a:r>
              <a:rPr lang="en-US" dirty="0"/>
              <a:t> con </a:t>
            </a:r>
            <a:r>
              <a:rPr lang="en-US" dirty="0" err="1"/>
              <a:t>procesos</a:t>
            </a:r>
            <a:r>
              <a:rPr lang="en-US" dirty="0"/>
              <a:t> de Unix) con </a:t>
            </a:r>
            <a:r>
              <a:rPr lang="en-US" dirty="0" err="1"/>
              <a:t>poco</a:t>
            </a:r>
            <a:r>
              <a:rPr lang="en-US" dirty="0"/>
              <a:t> </a:t>
            </a:r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memoria</a:t>
            </a:r>
            <a:r>
              <a:rPr lang="en-US" dirty="0"/>
              <a:t>, </a:t>
            </a:r>
            <a:r>
              <a:rPr lang="en-US" dirty="0" err="1"/>
              <a:t>rápidos</a:t>
            </a:r>
            <a:r>
              <a:rPr lang="en-US" dirty="0"/>
              <a:t> de </a:t>
            </a:r>
            <a:r>
              <a:rPr lang="en-US" dirty="0" err="1"/>
              <a:t>crear</a:t>
            </a:r>
            <a:r>
              <a:rPr lang="en-US" dirty="0"/>
              <a:t> y </a:t>
            </a:r>
            <a:r>
              <a:rPr lang="en-US" dirty="0" err="1"/>
              <a:t>terminar</a:t>
            </a:r>
            <a:r>
              <a:rPr lang="en-US" dirty="0"/>
              <a:t>, y con </a:t>
            </a:r>
            <a:r>
              <a:rPr lang="en-US" dirty="0" err="1"/>
              <a:t>costo</a:t>
            </a:r>
            <a:r>
              <a:rPr lang="en-US" dirty="0"/>
              <a:t> de </a:t>
            </a:r>
            <a:r>
              <a:rPr lang="en-US" dirty="0" err="1"/>
              <a:t>planificación</a:t>
            </a:r>
            <a:r>
              <a:rPr lang="en-US" dirty="0"/>
              <a:t> bajo.</a:t>
            </a:r>
          </a:p>
          <a:p>
            <a:r>
              <a:rPr lang="en-US" dirty="0"/>
              <a:t>Los </a:t>
            </a:r>
            <a:r>
              <a:rPr lang="en-US" dirty="0" err="1"/>
              <a:t>procesos</a:t>
            </a:r>
            <a:r>
              <a:rPr lang="en-US" dirty="0"/>
              <a:t> no </a:t>
            </a:r>
            <a:r>
              <a:rPr lang="en-US" dirty="0" err="1"/>
              <a:t>tienen</a:t>
            </a:r>
            <a:r>
              <a:rPr lang="en-US" dirty="0"/>
              <a:t> un </a:t>
            </a:r>
            <a:r>
              <a:rPr lang="en-US" dirty="0" err="1"/>
              <a:t>estado</a:t>
            </a:r>
            <a:r>
              <a:rPr lang="en-US" dirty="0"/>
              <a:t> </a:t>
            </a:r>
            <a:r>
              <a:rPr lang="en-US" dirty="0" err="1"/>
              <a:t>compartido</a:t>
            </a:r>
            <a:r>
              <a:rPr lang="en-US" dirty="0"/>
              <a:t> y la </a:t>
            </a:r>
            <a:r>
              <a:rPr lang="en-US" dirty="0" err="1"/>
              <a:t>única</a:t>
            </a:r>
            <a:r>
              <a:rPr lang="en-US" dirty="0"/>
              <a:t> forma de </a:t>
            </a:r>
            <a:r>
              <a:rPr lang="en-US" dirty="0" err="1"/>
              <a:t>comunicación</a:t>
            </a:r>
            <a:r>
              <a:rPr lang="en-US" dirty="0"/>
              <a:t> entre </a:t>
            </a:r>
            <a:r>
              <a:rPr lang="en-US" dirty="0" err="1"/>
              <a:t>procesos</a:t>
            </a:r>
            <a:r>
              <a:rPr lang="en-US" dirty="0"/>
              <a:t> es </a:t>
            </a:r>
            <a:r>
              <a:rPr lang="en-US" dirty="0" err="1"/>
              <a:t>mediante</a:t>
            </a:r>
            <a:r>
              <a:rPr lang="en-US" dirty="0"/>
              <a:t> el </a:t>
            </a:r>
            <a:r>
              <a:rPr lang="en-US" dirty="0" err="1"/>
              <a:t>envío</a:t>
            </a:r>
            <a:r>
              <a:rPr lang="en-US" dirty="0"/>
              <a:t> y </a:t>
            </a:r>
            <a:r>
              <a:rPr lang="en-US" dirty="0" err="1"/>
              <a:t>recepción</a:t>
            </a:r>
            <a:r>
              <a:rPr lang="en-US" dirty="0"/>
              <a:t> de </a:t>
            </a:r>
            <a:r>
              <a:rPr lang="en-US" dirty="0" err="1"/>
              <a:t>mensajes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26028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Concurrencia (2)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5FA5FA-C6E3-44E4-8D89-443E4D84A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procesos1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hola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hola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spawn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procesos1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[]), 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! {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self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()},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receive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{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PidChao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-&gt; </a:t>
            </a:r>
            <a:r>
              <a:rPr lang="en-U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format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"~p me </a:t>
            </a:r>
            <a:r>
              <a:rPr lang="en-US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dijo</a:t>
            </a:r>
            <a:r>
              <a:rPr lang="en-U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chao!~n"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PidChao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receive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{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-&gt;</a:t>
            </a:r>
          </a:p>
          <a:p>
            <a:pPr marL="0" indent="0">
              <a:buNone/>
            </a:pPr>
            <a:r>
              <a:rPr lang="it-IT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   io:</a:t>
            </a:r>
            <a:r>
              <a:rPr lang="it-IT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format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it-IT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"Me saludó ~p! ~n"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it-IT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it-IT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]),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! {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self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()}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660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8AA02-BEB1-450F-90FA-90C77BEB6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Introducción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419527-65FE-4D15-9ACC-917AE3826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La ley de Moore tiene los días contados. Única salvación: arquitecturas </a:t>
            </a:r>
            <a:r>
              <a:rPr lang="es-ES" dirty="0" err="1"/>
              <a:t>multi-core</a:t>
            </a:r>
            <a:r>
              <a:rPr lang="es-ES" dirty="0"/>
              <a:t>.</a:t>
            </a:r>
          </a:p>
          <a:p>
            <a:r>
              <a:rPr lang="es-ES" dirty="0"/>
              <a:t>Problema: a no ser que el programa se ejecute en paralelo, sólo utilizará 1 </a:t>
            </a:r>
            <a:r>
              <a:rPr lang="es-ES" dirty="0" err="1"/>
              <a:t>core</a:t>
            </a:r>
            <a:r>
              <a:rPr lang="es-ES" dirty="0"/>
              <a:t> a la vez.</a:t>
            </a:r>
          </a:p>
          <a:p>
            <a:r>
              <a:rPr lang="es-ES" dirty="0"/>
              <a:t>Por otra parte, existe una alta demanda por sistemas de software altamente responsivos, con cargas de millones de clientes conectados desde internet en forma concurrente (Facebook, </a:t>
            </a:r>
            <a:r>
              <a:rPr lang="es-ES" dirty="0" err="1"/>
              <a:t>Whatsapp</a:t>
            </a:r>
            <a:r>
              <a:rPr lang="es-ES" dirty="0"/>
              <a:t>, etc.).</a:t>
            </a:r>
          </a:p>
          <a:p>
            <a:r>
              <a:rPr lang="es-ES" dirty="0"/>
              <a:t>Construir estos sistemas en lenguajes con paradigmas de programación como la orientación a objetos (C++, Java) o procedurales (C) es una tarea MUY DIFÍCIL.</a:t>
            </a:r>
          </a:p>
          <a:p>
            <a:r>
              <a:rPr lang="es-ES" dirty="0" err="1"/>
              <a:t>Erlang</a:t>
            </a:r>
            <a:r>
              <a:rPr lang="es-ES" dirty="0"/>
              <a:t> permite construir:</a:t>
            </a:r>
          </a:p>
          <a:p>
            <a:pPr lvl="1"/>
            <a:r>
              <a:rPr lang="es-ES" dirty="0"/>
              <a:t>Sistemas altamente paralelos.</a:t>
            </a:r>
          </a:p>
          <a:p>
            <a:pPr lvl="1"/>
            <a:r>
              <a:rPr lang="es-ES" dirty="0"/>
              <a:t>Distribuidos y tolerantes a fallas.</a:t>
            </a:r>
          </a:p>
          <a:p>
            <a:pPr lvl="1"/>
            <a:r>
              <a:rPr lang="es-ES" dirty="0"/>
              <a:t>Corren naturalmente sobre </a:t>
            </a:r>
            <a:r>
              <a:rPr lang="es-ES" dirty="0" err="1"/>
              <a:t>multi-cores</a:t>
            </a:r>
            <a:r>
              <a:rPr lang="es-ES" dirty="0"/>
              <a:t> sin ningún código extra.</a:t>
            </a:r>
          </a:p>
          <a:p>
            <a:pPr lvl="1"/>
            <a:r>
              <a:rPr lang="es-ES" dirty="0" err="1"/>
              <a:t>Erlang</a:t>
            </a:r>
            <a:r>
              <a:rPr lang="es-ES" dirty="0"/>
              <a:t> combina ideas de programación funcional con técnicas para construcción de sistemas tolerantes a fallas.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7257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Concurrencia</a:t>
            </a:r>
            <a:br>
              <a:rPr lang="es-ES" dirty="0"/>
            </a:br>
            <a:br>
              <a:rPr lang="es-ES" dirty="0"/>
            </a:br>
            <a:r>
              <a:rPr lang="es-ES" dirty="0"/>
              <a:t>El servidor</a:t>
            </a:r>
            <a:br>
              <a:rPr lang="es-ES" dirty="0"/>
            </a:br>
            <a:br>
              <a:rPr lang="es-ES" dirty="0"/>
            </a:br>
            <a:r>
              <a:rPr lang="es-ES" dirty="0"/>
              <a:t>Mensajes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3D1BF0-6D05-464A-A7C8-5AFA8DD1D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Una </a:t>
            </a:r>
            <a:r>
              <a:rPr lang="en-US" dirty="0" err="1"/>
              <a:t>construcción</a:t>
            </a:r>
            <a:r>
              <a:rPr lang="en-US" dirty="0"/>
              <a:t> </a:t>
            </a:r>
            <a:r>
              <a:rPr lang="en-US" dirty="0" err="1"/>
              <a:t>básica</a:t>
            </a:r>
            <a:r>
              <a:rPr lang="en-US" dirty="0"/>
              <a:t> para </a:t>
            </a:r>
            <a:r>
              <a:rPr lang="en-US" dirty="0" err="1"/>
              <a:t>concurrencia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Erlang es el </a:t>
            </a:r>
            <a:r>
              <a:rPr lang="en-US" dirty="0" err="1"/>
              <a:t>servidor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Es </a:t>
            </a:r>
            <a:r>
              <a:rPr lang="en-US" dirty="0" err="1"/>
              <a:t>básicamente</a:t>
            </a:r>
            <a:r>
              <a:rPr lang="en-US" dirty="0"/>
              <a:t> un </a:t>
            </a:r>
            <a:r>
              <a:rPr lang="en-US" dirty="0" err="1"/>
              <a:t>proceso</a:t>
            </a:r>
            <a:r>
              <a:rPr lang="en-US" dirty="0"/>
              <a:t> que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escuchando</a:t>
            </a:r>
            <a:r>
              <a:rPr lang="en-US" dirty="0"/>
              <a:t> </a:t>
            </a:r>
            <a:r>
              <a:rPr lang="en-US" dirty="0" err="1"/>
              <a:t>mensajes</a:t>
            </a:r>
            <a:r>
              <a:rPr lang="en-US" dirty="0"/>
              <a:t> y </a:t>
            </a:r>
            <a:r>
              <a:rPr lang="en-US" dirty="0" err="1"/>
              <a:t>actúa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base a </a:t>
            </a:r>
            <a:r>
              <a:rPr lang="en-US" dirty="0" err="1"/>
              <a:t>ellos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server1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buNone/>
            </a:pPr>
            <a:r>
              <a:rPr lang="es-E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s-E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s-ES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"Servidor de ejemplo"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s-E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},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spawn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server1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=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receive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-&gt;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!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loop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echo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Mensaje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-&gt;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},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!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Mensaje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loop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upper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Mensaje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-&gt;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},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! </a:t>
            </a:r>
            <a:r>
              <a:rPr lang="en-U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string: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uppercase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Mensaje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loop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{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lower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Mensaje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-&gt;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},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! </a:t>
            </a:r>
            <a:r>
              <a:rPr lang="en-US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string:</a:t>
            </a:r>
            <a:r>
              <a:rPr lang="en-US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lowercase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Mensaje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loop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</a:t>
            </a:r>
            <a:r>
              <a:rPr lang="en-US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dumpstats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</a:t>
            </a:r>
          </a:p>
          <a:p>
            <a:pPr marL="0" indent="0">
              <a:buNone/>
            </a:pP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{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},</a:t>
            </a:r>
          </a:p>
          <a:p>
            <a:pPr marL="0" indent="0">
              <a:buNone/>
            </a:pPr>
            <a:r>
              <a:rPr lang="pt-BR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io:</a:t>
            </a:r>
            <a:r>
              <a:rPr lang="pt-BR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format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pt-BR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"Servidor '~s', ~p llamadas~n"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pt-BR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+ </a:t>
            </a:r>
            <a:r>
              <a:rPr lang="pt-BR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pt-B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]),</a:t>
            </a: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loop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NewState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quit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</a:t>
            </a:r>
          </a:p>
          <a:p>
            <a:pPr marL="0" indent="0">
              <a:buNone/>
            </a:pP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ok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961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s-ES" dirty="0"/>
              <a:t>Supervisores y supervisados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0D900-83B4-479D-9FA3-0CCAA26BB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3585891" cy="5120640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En</a:t>
            </a:r>
            <a:r>
              <a:rPr lang="en-US" dirty="0"/>
              <a:t> Erlang </a:t>
            </a:r>
            <a:r>
              <a:rPr lang="en-US" dirty="0" err="1"/>
              <a:t>cuando</a:t>
            </a:r>
            <a:r>
              <a:rPr lang="en-US" dirty="0"/>
              <a:t> se </a:t>
            </a:r>
            <a:r>
              <a:rPr lang="en-US" dirty="0" err="1"/>
              <a:t>crea</a:t>
            </a:r>
            <a:r>
              <a:rPr lang="en-US" dirty="0"/>
              <a:t> un </a:t>
            </a:r>
            <a:r>
              <a:rPr lang="en-US" dirty="0" err="1"/>
              <a:t>proceso</a:t>
            </a:r>
            <a:r>
              <a:rPr lang="en-US" dirty="0"/>
              <a:t> con spawn no se </a:t>
            </a:r>
            <a:r>
              <a:rPr lang="en-US" dirty="0" err="1"/>
              <a:t>establece</a:t>
            </a:r>
            <a:r>
              <a:rPr lang="en-US" dirty="0"/>
              <a:t> </a:t>
            </a:r>
            <a:r>
              <a:rPr lang="en-US" dirty="0" err="1"/>
              <a:t>ninguna</a:t>
            </a:r>
            <a:r>
              <a:rPr lang="en-US" dirty="0"/>
              <a:t> </a:t>
            </a:r>
            <a:r>
              <a:rPr lang="en-US" dirty="0" err="1"/>
              <a:t>relación</a:t>
            </a:r>
            <a:r>
              <a:rPr lang="en-US" dirty="0"/>
              <a:t> entre el </a:t>
            </a:r>
            <a:r>
              <a:rPr lang="en-US" dirty="0" err="1"/>
              <a:t>proceso</a:t>
            </a:r>
            <a:r>
              <a:rPr lang="en-US" dirty="0"/>
              <a:t> </a:t>
            </a:r>
            <a:r>
              <a:rPr lang="en-US" dirty="0" err="1"/>
              <a:t>creador</a:t>
            </a:r>
            <a:r>
              <a:rPr lang="en-US" dirty="0"/>
              <a:t> y el </a:t>
            </a:r>
            <a:r>
              <a:rPr lang="en-US" dirty="0" err="1"/>
              <a:t>proceso</a:t>
            </a:r>
            <a:r>
              <a:rPr lang="en-US" dirty="0"/>
              <a:t> </a:t>
            </a:r>
            <a:r>
              <a:rPr lang="en-US" dirty="0" err="1"/>
              <a:t>creado</a:t>
            </a:r>
            <a:r>
              <a:rPr lang="en-US" dirty="0"/>
              <a:t>.</a:t>
            </a:r>
          </a:p>
          <a:p>
            <a:r>
              <a:rPr lang="en-US" dirty="0" err="1"/>
              <a:t>Cuando</a:t>
            </a:r>
            <a:r>
              <a:rPr lang="en-US" dirty="0"/>
              <a:t> se </a:t>
            </a:r>
            <a:r>
              <a:rPr lang="en-US" dirty="0" err="1"/>
              <a:t>utiliza</a:t>
            </a:r>
            <a:r>
              <a:rPr lang="en-US" dirty="0"/>
              <a:t> </a:t>
            </a:r>
            <a:r>
              <a:rPr lang="en-US" dirty="0" err="1"/>
              <a:t>spawn_link</a:t>
            </a:r>
            <a:r>
              <a:rPr lang="en-US" dirty="0"/>
              <a:t> se genera una </a:t>
            </a:r>
            <a:r>
              <a:rPr lang="en-US" dirty="0" err="1"/>
              <a:t>relación</a:t>
            </a:r>
            <a:r>
              <a:rPr lang="en-US" dirty="0"/>
              <a:t>:</a:t>
            </a:r>
          </a:p>
          <a:p>
            <a:pPr lvl="1"/>
            <a:r>
              <a:rPr lang="en-US" sz="2000" dirty="0"/>
              <a:t>Es </a:t>
            </a:r>
            <a:r>
              <a:rPr lang="en-US" sz="2000" b="1" dirty="0" err="1"/>
              <a:t>garantía</a:t>
            </a:r>
            <a:r>
              <a:rPr lang="en-US" sz="2000" b="1" dirty="0"/>
              <a:t> del </a:t>
            </a:r>
            <a:r>
              <a:rPr lang="en-US" sz="2000" b="1" dirty="0" err="1"/>
              <a:t>lenguaje</a:t>
            </a:r>
            <a:r>
              <a:rPr lang="en-US" sz="2000" dirty="0"/>
              <a:t> que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uno</a:t>
            </a:r>
            <a:r>
              <a:rPr lang="en-US" sz="2000" dirty="0"/>
              <a:t> de los </a:t>
            </a:r>
            <a:r>
              <a:rPr lang="en-US" sz="2000" dirty="0" err="1"/>
              <a:t>procesos</a:t>
            </a:r>
            <a:r>
              <a:rPr lang="en-US" sz="2000" dirty="0"/>
              <a:t> del link </a:t>
            </a:r>
            <a:r>
              <a:rPr lang="en-US" sz="2000" dirty="0" err="1"/>
              <a:t>muere</a:t>
            </a:r>
            <a:r>
              <a:rPr lang="en-US" sz="2000" dirty="0"/>
              <a:t>, el </a:t>
            </a:r>
            <a:r>
              <a:rPr lang="en-US" sz="2000" dirty="0" err="1"/>
              <a:t>otro</a:t>
            </a:r>
            <a:r>
              <a:rPr lang="en-US" sz="2000" dirty="0"/>
              <a:t> </a:t>
            </a:r>
            <a:r>
              <a:rPr lang="en-US" sz="2000" dirty="0" err="1"/>
              <a:t>también</a:t>
            </a:r>
            <a:r>
              <a:rPr lang="en-US" sz="2000" dirty="0"/>
              <a:t> lo </a:t>
            </a:r>
            <a:r>
              <a:rPr lang="en-US" sz="2000" dirty="0" err="1"/>
              <a:t>hará</a:t>
            </a:r>
            <a:r>
              <a:rPr lang="en-US" sz="2000" dirty="0"/>
              <a:t>.</a:t>
            </a:r>
          </a:p>
          <a:p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jerarquías</a:t>
            </a:r>
            <a:r>
              <a:rPr lang="en-US" dirty="0"/>
              <a:t> de </a:t>
            </a:r>
            <a:r>
              <a:rPr lang="en-US" dirty="0" err="1"/>
              <a:t>procesos</a:t>
            </a:r>
            <a:r>
              <a:rPr lang="en-US" dirty="0"/>
              <a:t>. Si un </a:t>
            </a:r>
            <a:r>
              <a:rPr lang="en-US" dirty="0" err="1"/>
              <a:t>proceso</a:t>
            </a:r>
            <a:r>
              <a:rPr lang="en-US" dirty="0"/>
              <a:t> </a:t>
            </a:r>
            <a:r>
              <a:rPr lang="en-US" dirty="0" err="1"/>
              <a:t>depende</a:t>
            </a:r>
            <a:r>
              <a:rPr lang="en-US" dirty="0"/>
              <a:t> de </a:t>
            </a:r>
            <a:r>
              <a:rPr lang="en-US" dirty="0" err="1"/>
              <a:t>otros</a:t>
            </a:r>
            <a:r>
              <a:rPr lang="en-US" dirty="0"/>
              <a:t>, </a:t>
            </a:r>
            <a:r>
              <a:rPr lang="en-US" dirty="0" err="1"/>
              <a:t>debería</a:t>
            </a:r>
            <a:r>
              <a:rPr lang="en-US" dirty="0"/>
              <a:t> </a:t>
            </a:r>
            <a:r>
              <a:rPr lang="en-US" dirty="0" err="1"/>
              <a:t>estar</a:t>
            </a:r>
            <a:r>
              <a:rPr lang="en-US" dirty="0"/>
              <a:t> </a:t>
            </a:r>
            <a:r>
              <a:rPr lang="en-US" dirty="0" err="1"/>
              <a:t>linkeado</a:t>
            </a:r>
            <a:r>
              <a:rPr lang="en-US" dirty="0"/>
              <a:t>. Si la </a:t>
            </a:r>
            <a:r>
              <a:rPr lang="en-US" dirty="0" err="1"/>
              <a:t>dependencia</a:t>
            </a:r>
            <a:r>
              <a:rPr lang="en-US" dirty="0"/>
              <a:t> </a:t>
            </a:r>
            <a:r>
              <a:rPr lang="en-US" dirty="0" err="1"/>
              <a:t>muere</a:t>
            </a:r>
            <a:r>
              <a:rPr lang="en-US" dirty="0"/>
              <a:t>, el </a:t>
            </a:r>
            <a:r>
              <a:rPr lang="en-US" dirty="0" err="1"/>
              <a:t>proceso</a:t>
            </a:r>
            <a:r>
              <a:rPr lang="en-US" dirty="0"/>
              <a:t> </a:t>
            </a:r>
            <a:r>
              <a:rPr lang="en-US" dirty="0" err="1"/>
              <a:t>dependiente</a:t>
            </a:r>
            <a:r>
              <a:rPr lang="en-US" dirty="0"/>
              <a:t> no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funcionar</a:t>
            </a:r>
            <a:r>
              <a:rPr lang="en-US" dirty="0"/>
              <a:t> y </a:t>
            </a:r>
            <a:r>
              <a:rPr lang="en-US" dirty="0" err="1"/>
              <a:t>también</a:t>
            </a:r>
            <a:r>
              <a:rPr lang="en-US" dirty="0"/>
              <a:t> debe </a:t>
            </a:r>
            <a:r>
              <a:rPr lang="en-US" dirty="0" err="1"/>
              <a:t>morir</a:t>
            </a:r>
            <a:r>
              <a:rPr lang="en-US" dirty="0"/>
              <a:t>.</a:t>
            </a:r>
          </a:p>
        </p:txBody>
      </p:sp>
      <p:pic>
        <p:nvPicPr>
          <p:cNvPr id="1026" name="Picture 2" descr="IMAGE MISSING">
            <a:extLst>
              <a:ext uri="{FF2B5EF4-FFF2-40B4-BE49-F238E27FC236}">
                <a16:creationId xmlns:a16="http://schemas.microsoft.com/office/drawing/2014/main" id="{FA76D59A-E60C-4721-8211-8C41398F9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18120" y="1893659"/>
            <a:ext cx="3474720" cy="3070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85011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Supervisores y supervisados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79F53B-B2C4-4181-A855-3A1CD0CA3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link1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receive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ok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after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2000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</a:t>
            </a:r>
          </a:p>
          <a:p>
            <a:pPr marL="0" indent="0">
              <a:buNone/>
            </a:pP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fr-FR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exit</a:t>
            </a: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fr-FR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r>
              <a:rPr lang="fr-FR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fr-FR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0 se </a:t>
            </a:r>
            <a:r>
              <a:rPr lang="fr-FR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murió</a:t>
            </a:r>
            <a:r>
              <a:rPr lang="fr-FR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!"</a:t>
            </a:r>
            <a:r>
              <a:rPr lang="fr-FR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spawn_link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fun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 </a:t>
            </a:r>
            <a:r>
              <a:rPr lang="en-US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-1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receive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en-US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 </a:t>
            </a:r>
            <a:r>
              <a:rPr lang="en-US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ok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31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Supervisores y supervisados</a:t>
            </a:r>
            <a:br>
              <a:rPr lang="es-ES" dirty="0"/>
            </a:br>
            <a:br>
              <a:rPr lang="es-ES" dirty="0"/>
            </a:br>
            <a:r>
              <a:rPr lang="es-ES" dirty="0"/>
              <a:t>Capturar </a:t>
            </a:r>
            <a:r>
              <a:rPr lang="es-ES" dirty="0" err="1"/>
              <a:t>exits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9DAAD2-03BE-405F-B8C2-80CA2B7DC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2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link2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buNone/>
            </a:pP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sz="12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receive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 </a:t>
            </a:r>
            <a:r>
              <a:rPr lang="en-US" sz="12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ok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sz="12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after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2000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</a:t>
            </a:r>
          </a:p>
          <a:p>
            <a:pPr marL="0" indent="0">
              <a:buNone/>
            </a:pPr>
            <a:r>
              <a:rPr lang="fr-FR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fr-FR" sz="1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exit</a:t>
            </a:r>
            <a:r>
              <a:rPr lang="fr-FR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fr-FR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</a:t>
            </a:r>
            <a:r>
              <a:rPr lang="fr-FR" sz="1200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fr-FR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(0) se </a:t>
            </a:r>
            <a:r>
              <a:rPr lang="fr-FR" sz="1200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murio</a:t>
            </a:r>
            <a:r>
              <a:rPr lang="fr-FR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!"</a:t>
            </a:r>
            <a:r>
              <a:rPr lang="fr-FR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sz="12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buNone/>
            </a:pPr>
            <a:r>
              <a:rPr lang="sv-SE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sv-SE" sz="1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process_flag</a:t>
            </a:r>
            <a:r>
              <a:rPr lang="sv-SE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sv-SE" sz="12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trap_exit</a:t>
            </a:r>
            <a:r>
              <a:rPr lang="sv-SE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sv-SE" sz="12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true</a:t>
            </a:r>
            <a:r>
              <a:rPr lang="sv-SE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sz="12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</a:t>
            </a:r>
            <a:r>
              <a:rPr lang="en-US" sz="1200" b="1" dirty="0" err="1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spawn_link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link2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chain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sz="12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-1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]),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sz="12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receive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{</a:t>
            </a:r>
            <a:r>
              <a:rPr lang="en-US" sz="12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'EXIT'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 err="1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Pid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Razon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 -&gt;</a:t>
            </a:r>
          </a:p>
          <a:p>
            <a:pPr marL="0" indent="0">
              <a:buNone/>
            </a:pP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</a:t>
            </a:r>
            <a:r>
              <a:rPr lang="it-IT" sz="12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it-IT" sz="12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format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it-IT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"~s~n"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it-IT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Razon</a:t>
            </a:r>
            <a:r>
              <a:rPr lang="it-IT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]),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</a:t>
            </a:r>
            <a:r>
              <a:rPr lang="en-US" sz="1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exit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io_lib:</a:t>
            </a:r>
            <a:r>
              <a:rPr lang="en-US" sz="12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format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"chain(~w) se </a:t>
            </a:r>
            <a:r>
              <a:rPr lang="en-US" sz="1200" dirty="0" err="1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murio</a:t>
            </a:r>
            <a:r>
              <a:rPr lang="en-US" sz="12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!"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]));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en-US" sz="12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_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 </a:t>
            </a:r>
            <a:r>
              <a:rPr lang="en-US" sz="12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ok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  <a:r>
              <a:rPr lang="en-US" sz="12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835874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 a OTP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0D900-83B4-479D-9FA3-0CCAA26BB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parte</a:t>
            </a:r>
            <a:r>
              <a:rPr lang="en-US" dirty="0"/>
              <a:t> de </a:t>
            </a:r>
            <a:r>
              <a:rPr lang="en-US" dirty="0" err="1"/>
              <a:t>implementar</a:t>
            </a:r>
            <a:r>
              <a:rPr lang="en-US" dirty="0"/>
              <a:t>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librerías</a:t>
            </a:r>
            <a:r>
              <a:rPr lang="en-US" dirty="0"/>
              <a:t> </a:t>
            </a:r>
            <a:r>
              <a:rPr lang="en-US" dirty="0" err="1"/>
              <a:t>básicas</a:t>
            </a:r>
            <a:r>
              <a:rPr lang="en-US" dirty="0"/>
              <a:t>, OTP </a:t>
            </a:r>
            <a:r>
              <a:rPr lang="en-US" dirty="0" err="1"/>
              <a:t>implementa</a:t>
            </a:r>
            <a:r>
              <a:rPr lang="en-US" dirty="0"/>
              <a:t> “</a:t>
            </a:r>
            <a:r>
              <a:rPr lang="en-US" dirty="0" err="1"/>
              <a:t>comportamientos</a:t>
            </a:r>
            <a:r>
              <a:rPr lang="en-US" dirty="0"/>
              <a:t>”.</a:t>
            </a:r>
          </a:p>
          <a:p>
            <a:r>
              <a:rPr lang="en-US" dirty="0"/>
              <a:t>Un </a:t>
            </a:r>
            <a:r>
              <a:rPr lang="en-US" dirty="0" err="1"/>
              <a:t>comportamiento</a:t>
            </a:r>
            <a:r>
              <a:rPr lang="en-US" dirty="0"/>
              <a:t> es un forma de </a:t>
            </a:r>
            <a:r>
              <a:rPr lang="en-US" dirty="0" err="1"/>
              <a:t>dividir</a:t>
            </a:r>
            <a:r>
              <a:rPr lang="en-US" dirty="0"/>
              <a:t> un </a:t>
            </a:r>
            <a:r>
              <a:rPr lang="en-US" dirty="0" err="1"/>
              <a:t>algoritmo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2 </a:t>
            </a:r>
            <a:r>
              <a:rPr lang="en-US" dirty="0" err="1"/>
              <a:t>partes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Lo general: es la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invariante</a:t>
            </a:r>
            <a:r>
              <a:rPr lang="en-US" dirty="0"/>
              <a:t> del </a:t>
            </a:r>
            <a:r>
              <a:rPr lang="en-US" dirty="0" err="1"/>
              <a:t>problema</a:t>
            </a:r>
            <a:r>
              <a:rPr lang="en-US" dirty="0"/>
              <a:t>. Para </a:t>
            </a:r>
            <a:r>
              <a:rPr lang="en-US" dirty="0" err="1"/>
              <a:t>todos</a:t>
            </a:r>
            <a:r>
              <a:rPr lang="en-US" dirty="0"/>
              <a:t> los </a:t>
            </a:r>
            <a:r>
              <a:rPr lang="en-US" dirty="0" err="1"/>
              <a:t>problemas</a:t>
            </a:r>
            <a:r>
              <a:rPr lang="en-US" dirty="0"/>
              <a:t> del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,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no cambia.</a:t>
            </a:r>
          </a:p>
          <a:p>
            <a:pPr lvl="1"/>
            <a:r>
              <a:rPr lang="en-US" dirty="0"/>
              <a:t>Lo particular: es la </a:t>
            </a:r>
            <a:r>
              <a:rPr lang="en-US" dirty="0" err="1"/>
              <a:t>parte</a:t>
            </a:r>
            <a:r>
              <a:rPr lang="en-US" dirty="0"/>
              <a:t> que cambia con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particular.</a:t>
            </a:r>
          </a:p>
          <a:p>
            <a:r>
              <a:rPr lang="en-US" dirty="0"/>
              <a:t>Los </a:t>
            </a:r>
            <a:r>
              <a:rPr lang="en-US" dirty="0" err="1"/>
              <a:t>comportamientos</a:t>
            </a:r>
            <a:r>
              <a:rPr lang="en-US" dirty="0"/>
              <a:t> de OTP son:</a:t>
            </a:r>
          </a:p>
          <a:p>
            <a:pPr lvl="1"/>
            <a:r>
              <a:rPr lang="en-US" dirty="0" err="1"/>
              <a:t>gen_event</a:t>
            </a:r>
            <a:endParaRPr lang="en-US" dirty="0"/>
          </a:p>
          <a:p>
            <a:pPr lvl="1"/>
            <a:r>
              <a:rPr lang="en-US" dirty="0" err="1"/>
              <a:t>gen_server</a:t>
            </a:r>
            <a:endParaRPr lang="en-US" dirty="0"/>
          </a:p>
          <a:p>
            <a:pPr lvl="1"/>
            <a:r>
              <a:rPr lang="en-US" i="1" dirty="0" err="1"/>
              <a:t>gen_fsm</a:t>
            </a:r>
            <a:endParaRPr lang="en-US" i="1" dirty="0"/>
          </a:p>
          <a:p>
            <a:pPr lvl="1"/>
            <a:r>
              <a:rPr lang="en-US" dirty="0" err="1"/>
              <a:t>gen_statem</a:t>
            </a:r>
            <a:endParaRPr lang="en-US" dirty="0"/>
          </a:p>
          <a:p>
            <a:pPr lvl="1"/>
            <a:r>
              <a:rPr lang="en-US" dirty="0"/>
              <a:t>supervisor</a:t>
            </a:r>
          </a:p>
          <a:p>
            <a:pPr lvl="1"/>
            <a:r>
              <a:rPr lang="en-US" dirty="0"/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11978357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 a OTP</a:t>
            </a:r>
            <a:br>
              <a:rPr lang="es-ES" dirty="0"/>
            </a:br>
            <a:br>
              <a:rPr lang="es-ES" dirty="0"/>
            </a:br>
            <a:r>
              <a:rPr lang="es-ES" dirty="0"/>
              <a:t>Máquinas de estados finitos</a:t>
            </a:r>
          </a:p>
        </p:txBody>
      </p:sp>
      <p:pic>
        <p:nvPicPr>
          <p:cNvPr id="1026" name="Picture 2" descr="https://miro.medium.com/max/260/1*1YoIvPNJEYaCYqZmS7Fbog.jpeg">
            <a:extLst>
              <a:ext uri="{FF2B5EF4-FFF2-40B4-BE49-F238E27FC236}">
                <a16:creationId xmlns:a16="http://schemas.microsoft.com/office/drawing/2014/main" id="{E51C81E9-5BCD-42EA-8303-030C506EB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477" y="2176463"/>
            <a:ext cx="1647825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iro.medium.com/max/1185/1*05o1mucby1_kapDRX-LQUw.png">
            <a:extLst>
              <a:ext uri="{FF2B5EF4-FFF2-40B4-BE49-F238E27FC236}">
                <a16:creationId xmlns:a16="http://schemas.microsoft.com/office/drawing/2014/main" id="{4B6AF3C2-2B87-4255-BD5A-9C440992E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629" y="2356249"/>
            <a:ext cx="4879975" cy="211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10405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D4DB3916-DB31-494E-9F27-198950FD74A6}"/>
              </a:ext>
            </a:extLst>
          </p:cNvPr>
          <p:cNvSpPr txBox="1">
            <a:spLocks/>
          </p:cNvSpPr>
          <p:nvPr/>
        </p:nvSpPr>
        <p:spPr>
          <a:xfrm>
            <a:off x="817685" y="615462"/>
            <a:ext cx="10366783" cy="5565530"/>
          </a:xfrm>
          <a:prstGeom prst="rect">
            <a:avLst/>
          </a:prstGeom>
        </p:spPr>
        <p:txBody>
          <a:bodyPr numCol="2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-module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torniquete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</a:t>
            </a:r>
            <a:r>
              <a:rPr lang="en-US" sz="1100" dirty="0" err="1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behaviour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gen_fsm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start_link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1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3F5FB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%% </a:t>
            </a:r>
            <a:r>
              <a:rPr lang="en-US" sz="1100" dirty="0" err="1">
                <a:solidFill>
                  <a:srgbClr val="3F5FB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gen_fsm</a:t>
            </a:r>
            <a:r>
              <a:rPr lang="en-US" sz="1100" dirty="0">
                <a:solidFill>
                  <a:srgbClr val="3F5FB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callbacks</a:t>
            </a:r>
            <a:endParaRPr lang="en-US" sz="11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init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1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1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-export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</a:t>
            </a:r>
            <a:r>
              <a:rPr lang="en-US" sz="11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coin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1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1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push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1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0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1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locked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1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11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unlocked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/</a:t>
            </a:r>
            <a:r>
              <a:rPr lang="en-US" sz="1100" dirty="0">
                <a:solidFill>
                  <a:srgbClr val="00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2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]).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7F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-define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SERVER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?MODULE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endParaRPr lang="en-US" sz="1100" dirty="0">
              <a:solidFill>
                <a:srgbClr val="00007F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start_link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1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gen_fsm:</a:t>
            </a: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start_link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({</a:t>
            </a: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local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?SERVER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}, </a:t>
            </a:r>
            <a:r>
              <a:rPr lang="en-US" sz="1100" dirty="0">
                <a:solidFill>
                  <a:srgbClr val="7F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?MODULE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[], []).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init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([]) 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{</a:t>
            </a: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ok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locked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[]}.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coin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1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gen_fsm:</a:t>
            </a: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send_event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7F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?MODULE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coin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push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() 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</a:t>
            </a:r>
            <a:r>
              <a:rPr lang="en-US" sz="11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gen_fsm:</a:t>
            </a: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send_event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7F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?MODULE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push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endParaRPr lang="en-US" sz="1100" dirty="0">
              <a:solidFill>
                <a:srgbClr val="00007F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locked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Input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case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Input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1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of</a:t>
            </a:r>
            <a:endParaRPr lang="en-US" sz="11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coin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sz="11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fwrite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"Unlocked ~n"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{</a:t>
            </a:r>
            <a:r>
              <a:rPr lang="en-US" sz="11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next_state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unlocked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push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sz="11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fwrite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"Already locked ~n"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{</a:t>
            </a:r>
            <a:r>
              <a:rPr lang="en-US" sz="11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next_state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locked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end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endParaRPr lang="en-US" sz="11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unlocked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Input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case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Input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11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of</a:t>
            </a:r>
            <a:endParaRPr lang="en-US" sz="11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push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sz="11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fwrite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"Locked ~n"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{</a:t>
            </a:r>
            <a:r>
              <a:rPr lang="en-US" sz="11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next_state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locked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coin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-&gt;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</a:t>
            </a:r>
            <a:r>
              <a:rPr lang="en-US" sz="1100" dirty="0" err="1">
                <a:solidFill>
                  <a:srgbClr val="00CCCC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io:</a:t>
            </a:r>
            <a:r>
              <a:rPr lang="en-US" sz="1100" dirty="0" err="1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fwrite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1100" dirty="0">
                <a:solidFill>
                  <a:srgbClr val="FF901E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"Already unlocked ~n"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     {</a:t>
            </a:r>
            <a:r>
              <a:rPr lang="en-US" sz="1100" dirty="0" err="1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next_state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7F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unlocked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1100" dirty="0">
                <a:solidFill>
                  <a:srgbClr val="7F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State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pPr marL="0" indent="0">
              <a:lnSpc>
                <a:spcPct val="30000"/>
              </a:lnSpc>
              <a:buFont typeface="Wingdings 2" pitchFamily="18" charset="2"/>
              <a:buNone/>
            </a:pPr>
            <a:r>
              <a:rPr lang="en-US" sz="1100" b="1" dirty="0">
                <a:solidFill>
                  <a:srgbClr val="00007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end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.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5634082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Algunas fuentes de información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2024F4-3D07-43D2-B9B0-2FF23AEA4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https://erlang.org/</a:t>
            </a:r>
            <a:endParaRPr lang="en-US" dirty="0"/>
          </a:p>
          <a:p>
            <a:r>
              <a:rPr lang="en-US" dirty="0"/>
              <a:t>Programming Erlang: Software for a Concurrent World (Pragmatic Programmers). Joe Armstrong. </a:t>
            </a:r>
            <a:r>
              <a:rPr lang="en-US" dirty="0">
                <a:hlinkClick r:id="rId3"/>
              </a:rPr>
              <a:t>Amazon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https://learnyousomeerlang.com/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http://erlang.org/mailman/listinfo/erlang-questions</a:t>
            </a:r>
            <a:endParaRPr lang="en-US" dirty="0"/>
          </a:p>
        </p:txBody>
      </p:sp>
      <p:pic>
        <p:nvPicPr>
          <p:cNvPr id="2050" name="Picture 2" descr="https://images-na.ssl-images-amazon.com/images/I/41aFhM1lHiL._SX415_BO1,204,203,200_.jpg">
            <a:extLst>
              <a:ext uri="{FF2B5EF4-FFF2-40B4-BE49-F238E27FC236}">
                <a16:creationId xmlns:a16="http://schemas.microsoft.com/office/drawing/2014/main" id="{AE6BD7F0-AD4B-44AC-BEC4-0038C846A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4648" y="2148861"/>
            <a:ext cx="971916" cy="1165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earn You Some Erlang for Great Good!">
            <a:extLst>
              <a:ext uri="{FF2B5EF4-FFF2-40B4-BE49-F238E27FC236}">
                <a16:creationId xmlns:a16="http://schemas.microsoft.com/office/drawing/2014/main" id="{9C70F272-62E8-4584-B97A-30639BEC2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4648" y="3543773"/>
            <a:ext cx="967215" cy="1280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13320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Conclusión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46AC1C-DF9E-4369-9845-A084E4902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Erlang es un </a:t>
            </a:r>
            <a:r>
              <a:rPr lang="en-US" dirty="0" err="1"/>
              <a:t>lenguaje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r>
              <a:rPr lang="en-US" dirty="0"/>
              <a:t> functional </a:t>
            </a:r>
            <a:r>
              <a:rPr lang="en-US" dirty="0" err="1"/>
              <a:t>orientado</a:t>
            </a:r>
            <a:r>
              <a:rPr lang="en-US" dirty="0"/>
              <a:t> a la </a:t>
            </a:r>
            <a:r>
              <a:rPr lang="en-US" dirty="0" err="1"/>
              <a:t>ejecución</a:t>
            </a:r>
            <a:r>
              <a:rPr lang="en-US" dirty="0"/>
              <a:t> de </a:t>
            </a:r>
            <a:r>
              <a:rPr lang="en-US" dirty="0" err="1"/>
              <a:t>procesos</a:t>
            </a:r>
            <a:r>
              <a:rPr lang="en-US" dirty="0"/>
              <a:t> </a:t>
            </a:r>
            <a:r>
              <a:rPr lang="en-US" dirty="0" err="1"/>
              <a:t>livianos</a:t>
            </a:r>
            <a:r>
              <a:rPr lang="en-US" dirty="0"/>
              <a:t>.</a:t>
            </a:r>
          </a:p>
          <a:p>
            <a:r>
              <a:rPr lang="en-US" dirty="0"/>
              <a:t>Erlang se </a:t>
            </a:r>
            <a:r>
              <a:rPr lang="en-US" dirty="0" err="1"/>
              <a:t>destaca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casos</a:t>
            </a:r>
            <a:r>
              <a:rPr lang="en-US" dirty="0"/>
              <a:t> de </a:t>
            </a:r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altamente</a:t>
            </a:r>
            <a:r>
              <a:rPr lang="en-US" dirty="0"/>
              <a:t> </a:t>
            </a:r>
            <a:r>
              <a:rPr lang="en-US" dirty="0" err="1"/>
              <a:t>concurrentes</a:t>
            </a:r>
            <a:r>
              <a:rPr lang="en-US" dirty="0"/>
              <a:t> y/o </a:t>
            </a:r>
            <a:r>
              <a:rPr lang="en-US" dirty="0" err="1"/>
              <a:t>distribuidos</a:t>
            </a:r>
            <a:r>
              <a:rPr lang="en-US" dirty="0"/>
              <a:t> con un </a:t>
            </a:r>
            <a:r>
              <a:rPr lang="en-US" dirty="0" err="1"/>
              <a:t>requerimiento</a:t>
            </a:r>
            <a:r>
              <a:rPr lang="en-US" dirty="0"/>
              <a:t> de </a:t>
            </a:r>
            <a:r>
              <a:rPr lang="en-US" dirty="0" err="1"/>
              <a:t>baja</a:t>
            </a:r>
            <a:r>
              <a:rPr lang="en-US" dirty="0"/>
              <a:t> </a:t>
            </a:r>
            <a:r>
              <a:rPr lang="en-US" dirty="0" err="1"/>
              <a:t>latencia</a:t>
            </a:r>
            <a:r>
              <a:rPr lang="en-US" dirty="0"/>
              <a:t>.</a:t>
            </a:r>
          </a:p>
          <a:p>
            <a:r>
              <a:rPr lang="en-US" dirty="0"/>
              <a:t>Erlang no es </a:t>
            </a:r>
            <a:r>
              <a:rPr lang="en-US" dirty="0" err="1"/>
              <a:t>bueno</a:t>
            </a:r>
            <a:r>
              <a:rPr lang="en-US" dirty="0"/>
              <a:t> para </a:t>
            </a:r>
            <a:r>
              <a:rPr lang="en-US" dirty="0" err="1"/>
              <a:t>casos</a:t>
            </a:r>
            <a:r>
              <a:rPr lang="en-US" dirty="0"/>
              <a:t> de </a:t>
            </a:r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computación</a:t>
            </a:r>
            <a:r>
              <a:rPr lang="en-US" dirty="0"/>
              <a:t> intensive, i.e., number crushing.</a:t>
            </a:r>
          </a:p>
          <a:p>
            <a:r>
              <a:rPr lang="en-US" dirty="0"/>
              <a:t>OTP </a:t>
            </a:r>
            <a:r>
              <a:rPr lang="en-US" dirty="0" err="1"/>
              <a:t>provee</a:t>
            </a:r>
            <a:r>
              <a:rPr lang="en-US" dirty="0"/>
              <a:t> una </a:t>
            </a:r>
            <a:r>
              <a:rPr lang="en-US" dirty="0" err="1"/>
              <a:t>serie</a:t>
            </a:r>
            <a:r>
              <a:rPr lang="en-US" dirty="0"/>
              <a:t> de </a:t>
            </a:r>
            <a:r>
              <a:rPr lang="en-US" dirty="0" err="1"/>
              <a:t>herramientas</a:t>
            </a:r>
            <a:r>
              <a:rPr lang="en-US" dirty="0"/>
              <a:t> para </a:t>
            </a:r>
            <a:r>
              <a:rPr lang="en-US" dirty="0" err="1"/>
              <a:t>construir</a:t>
            </a:r>
            <a:r>
              <a:rPr lang="en-US" dirty="0"/>
              <a:t> </a:t>
            </a:r>
            <a:r>
              <a:rPr lang="en-US" dirty="0" err="1"/>
              <a:t>aplicaciones</a:t>
            </a:r>
            <a:r>
              <a:rPr lang="en-US" dirty="0"/>
              <a:t> </a:t>
            </a:r>
            <a:r>
              <a:rPr lang="en-US" dirty="0" err="1"/>
              <a:t>tolerantes</a:t>
            </a:r>
            <a:r>
              <a:rPr lang="en-US" dirty="0"/>
              <a:t> a </a:t>
            </a:r>
            <a:r>
              <a:rPr lang="en-US" dirty="0" err="1"/>
              <a:t>falla</a:t>
            </a:r>
            <a:r>
              <a:rPr lang="en-US" dirty="0"/>
              <a:t>. </a:t>
            </a:r>
            <a:r>
              <a:rPr lang="en-US" dirty="0" err="1"/>
              <a:t>También</a:t>
            </a:r>
            <a:r>
              <a:rPr lang="en-US" dirty="0"/>
              <a:t> </a:t>
            </a:r>
            <a:r>
              <a:rPr lang="en-US" dirty="0" err="1"/>
              <a:t>provee</a:t>
            </a:r>
            <a:r>
              <a:rPr lang="en-US" dirty="0"/>
              <a:t> </a:t>
            </a:r>
            <a:r>
              <a:rPr lang="en-US" dirty="0" err="1"/>
              <a:t>comportamientos</a:t>
            </a:r>
            <a:r>
              <a:rPr lang="en-US" dirty="0"/>
              <a:t>, que </a:t>
            </a:r>
            <a:r>
              <a:rPr lang="en-US" dirty="0" err="1"/>
              <a:t>permiten</a:t>
            </a:r>
            <a:r>
              <a:rPr lang="en-US" dirty="0"/>
              <a:t> la </a:t>
            </a:r>
            <a:r>
              <a:rPr lang="en-US" dirty="0" err="1"/>
              <a:t>implementación</a:t>
            </a:r>
            <a:r>
              <a:rPr lang="en-US" dirty="0"/>
              <a:t> de </a:t>
            </a:r>
            <a:r>
              <a:rPr lang="en-US" dirty="0" err="1"/>
              <a:t>tareas</a:t>
            </a:r>
            <a:r>
              <a:rPr lang="en-US" dirty="0"/>
              <a:t> </a:t>
            </a:r>
            <a:r>
              <a:rPr lang="en-US" dirty="0" err="1"/>
              <a:t>complejas</a:t>
            </a:r>
            <a:r>
              <a:rPr lang="en-US" dirty="0"/>
              <a:t> solo </a:t>
            </a:r>
            <a:r>
              <a:rPr lang="en-US" dirty="0" err="1"/>
              <a:t>definiendo</a:t>
            </a:r>
            <a:r>
              <a:rPr lang="en-US" dirty="0"/>
              <a:t> lo particular del </a:t>
            </a:r>
            <a:r>
              <a:rPr lang="en-US" dirty="0" err="1"/>
              <a:t>problema</a:t>
            </a:r>
            <a:r>
              <a:rPr lang="en-US" dirty="0"/>
              <a:t>.</a:t>
            </a:r>
          </a:p>
          <a:p>
            <a:r>
              <a:rPr lang="en-US" dirty="0"/>
              <a:t>Enjoy </a:t>
            </a:r>
            <a:r>
              <a:rPr lang="en-US" dirty="0" err="1"/>
              <a:t>Erlanging</a:t>
            </a:r>
            <a:r>
              <a:rPr lang="en-US" dirty="0"/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3389233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5A901-02EC-49F7-A59F-D84B8FCCF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 </a:t>
            </a:r>
            <a:r>
              <a:rPr lang="en-US" dirty="0" err="1"/>
              <a:t>poco</a:t>
            </a:r>
            <a:r>
              <a:rPr lang="en-US" dirty="0"/>
              <a:t> de </a:t>
            </a:r>
            <a:r>
              <a:rPr lang="en-US" dirty="0" err="1"/>
              <a:t>historia</a:t>
            </a:r>
            <a:r>
              <a:rPr lang="en-US" dirty="0"/>
              <a:t>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FB7B3-E99C-46ED-99AB-E54AD4E7F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1982-1986</a:t>
            </a:r>
          </a:p>
          <a:p>
            <a:pPr lvl="1"/>
            <a:r>
              <a:rPr lang="en-US" dirty="0"/>
              <a:t>Entre la </a:t>
            </a:r>
            <a:r>
              <a:rPr lang="en-US" dirty="0" err="1"/>
              <a:t>comunidad</a:t>
            </a:r>
            <a:r>
              <a:rPr lang="en-US" dirty="0"/>
              <a:t> de </a:t>
            </a:r>
            <a:r>
              <a:rPr lang="en-US" dirty="0" err="1"/>
              <a:t>computación</a:t>
            </a:r>
            <a:r>
              <a:rPr lang="en-US" dirty="0"/>
              <a:t> de alto </a:t>
            </a:r>
            <a:r>
              <a:rPr lang="en-US" dirty="0" err="1"/>
              <a:t>rendimiento</a:t>
            </a:r>
            <a:r>
              <a:rPr lang="en-US" dirty="0"/>
              <a:t> (Joe Armstrong, </a:t>
            </a:r>
            <a:r>
              <a:rPr lang="en-US" i="1" dirty="0"/>
              <a:t>et al.</a:t>
            </a:r>
            <a:r>
              <a:rPr lang="en-US" dirty="0"/>
              <a:t>) surge el </a:t>
            </a:r>
            <a:r>
              <a:rPr lang="en-US" dirty="0" err="1"/>
              <a:t>entendimiento</a:t>
            </a:r>
            <a:r>
              <a:rPr lang="en-US" dirty="0"/>
              <a:t> que el </a:t>
            </a:r>
            <a:r>
              <a:rPr lang="en-US" dirty="0" err="1"/>
              <a:t>lenguaje</a:t>
            </a:r>
            <a:r>
              <a:rPr lang="en-US" dirty="0"/>
              <a:t> debe </a:t>
            </a:r>
            <a:r>
              <a:rPr lang="en-US" dirty="0" err="1"/>
              <a:t>contener</a:t>
            </a:r>
            <a:r>
              <a:rPr lang="en-US" dirty="0"/>
              <a:t> </a:t>
            </a:r>
            <a:r>
              <a:rPr lang="en-US" dirty="0" err="1"/>
              <a:t>primitivas</a:t>
            </a:r>
            <a:r>
              <a:rPr lang="en-US" dirty="0"/>
              <a:t> de </a:t>
            </a:r>
            <a:r>
              <a:rPr lang="en-US" dirty="0" err="1"/>
              <a:t>concurrencia</a:t>
            </a:r>
            <a:r>
              <a:rPr lang="en-US" dirty="0"/>
              <a:t> y </a:t>
            </a:r>
            <a:r>
              <a:rPr lang="en-US" dirty="0" err="1"/>
              <a:t>recuperación</a:t>
            </a:r>
            <a:r>
              <a:rPr lang="en-US" dirty="0"/>
              <a:t> de </a:t>
            </a:r>
            <a:r>
              <a:rPr lang="en-US" dirty="0" err="1"/>
              <a:t>errores</a:t>
            </a:r>
            <a:r>
              <a:rPr lang="en-US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1987</a:t>
            </a:r>
          </a:p>
          <a:p>
            <a:pPr lvl="1"/>
            <a:r>
              <a:rPr lang="en-US" dirty="0" err="1"/>
              <a:t>Primeros</a:t>
            </a:r>
            <a:r>
              <a:rPr lang="en-US" dirty="0"/>
              <a:t> </a:t>
            </a:r>
            <a:r>
              <a:rPr lang="en-US" dirty="0" err="1"/>
              <a:t>experimentos</a:t>
            </a:r>
            <a:r>
              <a:rPr lang="en-US" dirty="0"/>
              <a:t> con Erlang, dentro de Ericsson. </a:t>
            </a:r>
            <a:r>
              <a:rPr lang="en-US" dirty="0" err="1"/>
              <a:t>Lenguaje</a:t>
            </a:r>
            <a:r>
              <a:rPr lang="en-US" dirty="0"/>
              <a:t> </a:t>
            </a:r>
            <a:r>
              <a:rPr lang="en-US" dirty="0" err="1"/>
              <a:t>implementado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PROLOG.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1988-1993</a:t>
            </a:r>
          </a:p>
          <a:p>
            <a:pPr lvl="1"/>
            <a:r>
              <a:rPr lang="en-US" dirty="0" err="1"/>
              <a:t>Implementación</a:t>
            </a:r>
            <a:r>
              <a:rPr lang="en-US" dirty="0"/>
              <a:t> </a:t>
            </a:r>
            <a:r>
              <a:rPr lang="en-US" dirty="0" err="1"/>
              <a:t>mejorada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C </a:t>
            </a:r>
            <a:r>
              <a:rPr lang="en-US" dirty="0" err="1"/>
              <a:t>habilita</a:t>
            </a:r>
            <a:r>
              <a:rPr lang="en-US" dirty="0"/>
              <a:t> el </a:t>
            </a:r>
            <a:r>
              <a:rPr lang="en-US" dirty="0" err="1"/>
              <a:t>uso</a:t>
            </a:r>
            <a:r>
              <a:rPr lang="en-US" dirty="0"/>
              <a:t> de Erlang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producción</a:t>
            </a:r>
            <a:r>
              <a:rPr lang="en-US" dirty="0"/>
              <a:t> con </a:t>
            </a:r>
            <a:r>
              <a:rPr lang="en-US" dirty="0" err="1"/>
              <a:t>requerimientos</a:t>
            </a:r>
            <a:r>
              <a:rPr lang="en-US" dirty="0"/>
              <a:t> de soft-</a:t>
            </a:r>
            <a:r>
              <a:rPr lang="en-US" dirty="0" err="1"/>
              <a:t>realtime</a:t>
            </a:r>
            <a:r>
              <a:rPr lang="en-US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1998</a:t>
            </a:r>
          </a:p>
          <a:p>
            <a:pPr lvl="1"/>
            <a:r>
              <a:rPr lang="en-US" dirty="0"/>
              <a:t>Ericsson </a:t>
            </a:r>
            <a:r>
              <a:rPr lang="en-US" dirty="0" err="1"/>
              <a:t>anuncia</a:t>
            </a:r>
            <a:r>
              <a:rPr lang="en-US" dirty="0"/>
              <a:t> que el switch AXD301, con un </a:t>
            </a:r>
            <a:r>
              <a:rPr lang="en-US" dirty="0" err="1"/>
              <a:t>millón</a:t>
            </a:r>
            <a:r>
              <a:rPr lang="en-US" dirty="0"/>
              <a:t> de </a:t>
            </a:r>
            <a:r>
              <a:rPr lang="en-US" dirty="0" err="1"/>
              <a:t>líneas</a:t>
            </a:r>
            <a:r>
              <a:rPr lang="en-US" dirty="0"/>
              <a:t> de </a:t>
            </a:r>
            <a:r>
              <a:rPr lang="en-US" dirty="0" err="1"/>
              <a:t>código</a:t>
            </a:r>
            <a:r>
              <a:rPr lang="en-US" dirty="0"/>
              <a:t> Erlang, </a:t>
            </a:r>
            <a:r>
              <a:rPr lang="en-US" dirty="0" err="1"/>
              <a:t>logra</a:t>
            </a:r>
            <a:r>
              <a:rPr lang="en-US" dirty="0"/>
              <a:t> una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disponibilidad</a:t>
            </a:r>
            <a:r>
              <a:rPr lang="en-US" dirty="0"/>
              <a:t> de 9 </a:t>
            </a:r>
            <a:r>
              <a:rPr lang="en-US" dirty="0" err="1"/>
              <a:t>nueves</a:t>
            </a:r>
            <a:r>
              <a:rPr lang="en-US" dirty="0"/>
              <a:t> (99.9999999%).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2006</a:t>
            </a:r>
          </a:p>
          <a:p>
            <a:pPr lvl="1"/>
            <a:r>
              <a:rPr lang="en-US" dirty="0" err="1"/>
              <a:t>Soporte</a:t>
            </a:r>
            <a:r>
              <a:rPr lang="en-US" dirty="0"/>
              <a:t> de </a:t>
            </a:r>
            <a:r>
              <a:rPr lang="en-US" dirty="0" err="1"/>
              <a:t>multiprocesamiento</a:t>
            </a:r>
            <a:r>
              <a:rPr lang="en-US" dirty="0"/>
              <a:t> </a:t>
            </a:r>
            <a:r>
              <a:rPr lang="en-US" dirty="0" err="1"/>
              <a:t>nativo</a:t>
            </a:r>
            <a:r>
              <a:rPr lang="en-US" dirty="0"/>
              <a:t> </a:t>
            </a:r>
            <a:r>
              <a:rPr lang="en-US" dirty="0" err="1"/>
              <a:t>agregado</a:t>
            </a:r>
            <a:r>
              <a:rPr lang="en-US" dirty="0"/>
              <a:t> al </a:t>
            </a:r>
            <a:r>
              <a:rPr lang="en-US" dirty="0" err="1"/>
              <a:t>lenguaje</a:t>
            </a:r>
            <a:r>
              <a:rPr lang="en-US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2020</a:t>
            </a:r>
          </a:p>
          <a:p>
            <a:pPr lvl="1"/>
            <a:r>
              <a:rPr lang="en-US" dirty="0" err="1"/>
              <a:t>Versión</a:t>
            </a:r>
            <a:r>
              <a:rPr lang="en-US" dirty="0"/>
              <a:t> Erlang OTP 22.2.</a:t>
            </a:r>
          </a:p>
        </p:txBody>
      </p:sp>
    </p:spTree>
    <p:extLst>
      <p:ext uri="{BB962C8B-B14F-4D97-AF65-F5344CB8AC3E}">
        <p14:creationId xmlns:p14="http://schemas.microsoft.com/office/powerpoint/2010/main" val="3830846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06D73-2517-4E4C-9367-ECCF0B8D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 poco de historia (2)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7E84A-36AD-4749-9CCE-E669D17F5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Usuarios</a:t>
            </a:r>
            <a:r>
              <a:rPr lang="en-US" dirty="0"/>
              <a:t> notables de Erlang al 03/02/2018 (</a:t>
            </a:r>
            <a:r>
              <a:rPr lang="en-US" dirty="0" err="1"/>
              <a:t>aunque</a:t>
            </a:r>
            <a:r>
              <a:rPr lang="en-US" dirty="0"/>
              <a:t> </a:t>
            </a:r>
            <a:r>
              <a:rPr lang="en-US" dirty="0" err="1"/>
              <a:t>usted</a:t>
            </a:r>
            <a:r>
              <a:rPr lang="en-US" dirty="0"/>
              <a:t> no lo </a:t>
            </a:r>
            <a:r>
              <a:rPr lang="en-US" dirty="0" err="1"/>
              <a:t>crea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WhatsApp: </a:t>
            </a:r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soportar</a:t>
            </a:r>
            <a:r>
              <a:rPr lang="en-US" dirty="0"/>
              <a:t> 450 </a:t>
            </a:r>
            <a:r>
              <a:rPr lang="en-US" dirty="0" err="1"/>
              <a:t>millones</a:t>
            </a:r>
            <a:r>
              <a:rPr lang="en-US" dirty="0"/>
              <a:t> de </a:t>
            </a:r>
            <a:r>
              <a:rPr lang="en-US" dirty="0" err="1"/>
              <a:t>usuarios</a:t>
            </a:r>
            <a:r>
              <a:rPr lang="en-US" dirty="0"/>
              <a:t> con solo 32 </a:t>
            </a:r>
            <a:r>
              <a:rPr lang="en-US" dirty="0" err="1"/>
              <a:t>ingenieros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Bet365: </a:t>
            </a:r>
            <a:r>
              <a:rPr lang="en-US" dirty="0" err="1"/>
              <a:t>sirve</a:t>
            </a:r>
            <a:r>
              <a:rPr lang="en-US" dirty="0"/>
              <a:t> 20+ </a:t>
            </a:r>
            <a:r>
              <a:rPr lang="en-US" dirty="0" err="1"/>
              <a:t>millones</a:t>
            </a:r>
            <a:r>
              <a:rPr lang="en-US" dirty="0"/>
              <a:t> de </a:t>
            </a:r>
            <a:r>
              <a:rPr lang="en-US" dirty="0" err="1"/>
              <a:t>usuarios</a:t>
            </a:r>
            <a:r>
              <a:rPr lang="en-US" dirty="0"/>
              <a:t>, con </a:t>
            </a:r>
            <a:r>
              <a:rPr lang="en-US" dirty="0" err="1"/>
              <a:t>cargas</a:t>
            </a:r>
            <a:r>
              <a:rPr lang="en-US" dirty="0"/>
              <a:t> peak de 100,000 </a:t>
            </a:r>
            <a:r>
              <a:rPr lang="en-US" dirty="0" err="1"/>
              <a:t>usuarios</a:t>
            </a:r>
            <a:r>
              <a:rPr lang="en-US" dirty="0"/>
              <a:t> </a:t>
            </a:r>
            <a:r>
              <a:rPr lang="en-US" dirty="0" err="1"/>
              <a:t>concurrentes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Pinterest: </a:t>
            </a:r>
            <a:r>
              <a:rPr lang="en-US" dirty="0" err="1"/>
              <a:t>enruta</a:t>
            </a:r>
            <a:r>
              <a:rPr lang="en-US" dirty="0"/>
              <a:t> 30K </a:t>
            </a:r>
            <a:r>
              <a:rPr lang="en-US" dirty="0" err="1"/>
              <a:t>eventos</a:t>
            </a:r>
            <a:r>
              <a:rPr lang="en-US" dirty="0"/>
              <a:t> por </a:t>
            </a:r>
            <a:r>
              <a:rPr lang="en-US" dirty="0" err="1"/>
              <a:t>segundo</a:t>
            </a:r>
            <a:r>
              <a:rPr lang="en-US" dirty="0"/>
              <a:t>. Tiene 200 </a:t>
            </a:r>
            <a:r>
              <a:rPr lang="en-US" dirty="0" err="1"/>
              <a:t>millones</a:t>
            </a:r>
            <a:r>
              <a:rPr lang="en-US" dirty="0"/>
              <a:t> de </a:t>
            </a:r>
            <a:r>
              <a:rPr lang="en-US" dirty="0" err="1"/>
              <a:t>usuarios</a:t>
            </a:r>
            <a:r>
              <a:rPr lang="en-US" dirty="0"/>
              <a:t> </a:t>
            </a:r>
            <a:r>
              <a:rPr lang="en-US" dirty="0" err="1"/>
              <a:t>mensuales</a:t>
            </a:r>
            <a:r>
              <a:rPr lang="en-US" dirty="0"/>
              <a:t>, con </a:t>
            </a:r>
            <a:r>
              <a:rPr lang="en-US" dirty="0" err="1"/>
              <a:t>tiempos</a:t>
            </a:r>
            <a:r>
              <a:rPr lang="en-US" dirty="0"/>
              <a:t> de </a:t>
            </a:r>
            <a:r>
              <a:rPr lang="en-US" dirty="0" err="1"/>
              <a:t>respuesta</a:t>
            </a:r>
            <a:r>
              <a:rPr lang="en-US" dirty="0"/>
              <a:t> de </a:t>
            </a:r>
            <a:r>
              <a:rPr lang="en-US" dirty="0" err="1"/>
              <a:t>su</a:t>
            </a:r>
            <a:r>
              <a:rPr lang="en-US" dirty="0"/>
              <a:t> API </a:t>
            </a:r>
            <a:r>
              <a:rPr lang="en-US" dirty="0" err="1"/>
              <a:t>menores</a:t>
            </a:r>
            <a:r>
              <a:rPr lang="en-US" dirty="0"/>
              <a:t> a 1 </a:t>
            </a:r>
            <a:r>
              <a:rPr lang="en-US" dirty="0" err="1"/>
              <a:t>milisegundo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Goldman Sachs: </a:t>
            </a:r>
            <a:r>
              <a:rPr lang="en-US" dirty="0" err="1"/>
              <a:t>implementa</a:t>
            </a:r>
            <a:r>
              <a:rPr lang="en-US" dirty="0"/>
              <a:t> la </a:t>
            </a:r>
            <a:r>
              <a:rPr lang="en-US" dirty="0" err="1"/>
              <a:t>plataforma</a:t>
            </a:r>
            <a:r>
              <a:rPr lang="en-US" dirty="0"/>
              <a:t> de trading </a:t>
            </a:r>
            <a:r>
              <a:rPr lang="en-US" dirty="0" err="1"/>
              <a:t>controlada</a:t>
            </a:r>
            <a:r>
              <a:rPr lang="en-US" dirty="0"/>
              <a:t> por </a:t>
            </a:r>
            <a:r>
              <a:rPr lang="en-US" dirty="0" err="1"/>
              <a:t>eventos</a:t>
            </a:r>
            <a:r>
              <a:rPr lang="en-US" dirty="0"/>
              <a:t>, con </a:t>
            </a:r>
            <a:r>
              <a:rPr lang="en-US" dirty="0" err="1"/>
              <a:t>latencias</a:t>
            </a:r>
            <a:r>
              <a:rPr lang="en-US" dirty="0"/>
              <a:t> de </a:t>
            </a:r>
            <a:r>
              <a:rPr lang="en-US" dirty="0" err="1"/>
              <a:t>microsegundos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Lonely Planet</a:t>
            </a:r>
          </a:p>
          <a:p>
            <a:pPr lvl="1"/>
            <a:r>
              <a:rPr lang="en-US" dirty="0"/>
              <a:t>Grindr</a:t>
            </a:r>
          </a:p>
          <a:p>
            <a:pPr lvl="1"/>
            <a:r>
              <a:rPr lang="en-US" dirty="0" err="1"/>
              <a:t>Uswitch</a:t>
            </a:r>
            <a:endParaRPr lang="en-US" dirty="0"/>
          </a:p>
          <a:p>
            <a:pPr lvl="1"/>
            <a:r>
              <a:rPr lang="en-US" dirty="0"/>
              <a:t>AdRoll</a:t>
            </a:r>
          </a:p>
          <a:p>
            <a:pPr lvl="1"/>
            <a:r>
              <a:rPr lang="en-US" dirty="0"/>
              <a:t>ejabberd: </a:t>
            </a:r>
            <a:r>
              <a:rPr lang="en-US" dirty="0" err="1"/>
              <a:t>implementación</a:t>
            </a:r>
            <a:r>
              <a:rPr lang="en-US" dirty="0"/>
              <a:t> de </a:t>
            </a:r>
            <a:r>
              <a:rPr lang="en-US" dirty="0" err="1"/>
              <a:t>servidor</a:t>
            </a:r>
            <a:r>
              <a:rPr lang="en-US" dirty="0"/>
              <a:t> XMPP </a:t>
            </a:r>
            <a:r>
              <a:rPr lang="en-US" dirty="0" err="1"/>
              <a:t>en</a:t>
            </a:r>
            <a:r>
              <a:rPr lang="en-US" dirty="0"/>
              <a:t> Erlang. XMPP </a:t>
            </a:r>
            <a:r>
              <a:rPr lang="en-US" dirty="0">
                <a:sym typeface="Wingdings" panose="05000000000000000000" pitchFamily="2" charset="2"/>
              </a:rPr>
              <a:t> Jabber  Cisco Jabber!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586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FE488-26C4-4470-BD7B-7D7A74DA2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 distribución de </a:t>
            </a:r>
            <a:r>
              <a:rPr lang="es-ES" dirty="0" err="1"/>
              <a:t>Erlang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68C7B-EEAC-4D65-9EAF-97212526C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r>
              <a:rPr lang="en-US" dirty="0"/>
              <a:t>Erlang se </a:t>
            </a:r>
            <a:r>
              <a:rPr lang="en-US" dirty="0" err="1"/>
              <a:t>distribuye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open-source </a:t>
            </a:r>
            <a:r>
              <a:rPr lang="en-US" dirty="0" err="1"/>
              <a:t>acompañado</a:t>
            </a:r>
            <a:r>
              <a:rPr lang="en-US" dirty="0"/>
              <a:t> de OTP.</a:t>
            </a:r>
          </a:p>
          <a:p>
            <a:r>
              <a:rPr lang="en-US" dirty="0"/>
              <a:t>Erlang es a OTP </a:t>
            </a:r>
            <a:r>
              <a:rPr lang="en-US" dirty="0" err="1"/>
              <a:t>como</a:t>
            </a:r>
            <a:r>
              <a:rPr lang="en-US" dirty="0"/>
              <a:t> C++ es a STL.</a:t>
            </a:r>
          </a:p>
          <a:p>
            <a:r>
              <a:rPr lang="en-US" dirty="0"/>
              <a:t>OTP es una </a:t>
            </a:r>
            <a:r>
              <a:rPr lang="en-US" dirty="0" err="1"/>
              <a:t>colección</a:t>
            </a:r>
            <a:r>
              <a:rPr lang="en-US" dirty="0"/>
              <a:t> de middleware, </a:t>
            </a:r>
            <a:r>
              <a:rPr lang="en-US" dirty="0" err="1"/>
              <a:t>librerías</a:t>
            </a:r>
            <a:r>
              <a:rPr lang="en-US" dirty="0"/>
              <a:t> y </a:t>
            </a:r>
            <a:r>
              <a:rPr lang="en-US" dirty="0" err="1"/>
              <a:t>herramientas</a:t>
            </a:r>
            <a:r>
              <a:rPr lang="en-US" dirty="0"/>
              <a:t> </a:t>
            </a:r>
            <a:r>
              <a:rPr lang="en-US" dirty="0" err="1"/>
              <a:t>escritas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Erlang. El </a:t>
            </a:r>
            <a:r>
              <a:rPr lang="en-US" dirty="0" err="1"/>
              <a:t>nombre</a:t>
            </a:r>
            <a:r>
              <a:rPr lang="en-US" dirty="0"/>
              <a:t> OTP es el </a:t>
            </a:r>
            <a:r>
              <a:rPr lang="en-US" dirty="0" err="1"/>
              <a:t>acrónimo</a:t>
            </a:r>
            <a:r>
              <a:rPr lang="en-US" dirty="0"/>
              <a:t> de </a:t>
            </a:r>
            <a:r>
              <a:rPr lang="en-US" b="1" dirty="0"/>
              <a:t>Open Telecom Platform</a:t>
            </a:r>
            <a:r>
              <a:rPr lang="en-US" dirty="0"/>
              <a:t>, que Ericsson </a:t>
            </a:r>
            <a:r>
              <a:rPr lang="en-US" dirty="0" err="1"/>
              <a:t>intentó</a:t>
            </a:r>
            <a:r>
              <a:rPr lang="en-US" dirty="0"/>
              <a:t> vender antes de </a:t>
            </a:r>
            <a:r>
              <a:rPr lang="en-US" dirty="0" err="1"/>
              <a:t>hacerlo</a:t>
            </a:r>
            <a:r>
              <a:rPr lang="en-US" dirty="0"/>
              <a:t> open-source. Sin embargo, </a:t>
            </a:r>
            <a:r>
              <a:rPr lang="en-US" dirty="0" err="1"/>
              <a:t>ni</a:t>
            </a:r>
            <a:r>
              <a:rPr lang="en-US" dirty="0"/>
              <a:t> Erlang </a:t>
            </a:r>
            <a:r>
              <a:rPr lang="en-US" dirty="0" err="1"/>
              <a:t>ni</a:t>
            </a:r>
            <a:r>
              <a:rPr lang="en-US" dirty="0"/>
              <a:t> OTP son </a:t>
            </a:r>
            <a:r>
              <a:rPr lang="en-US" dirty="0" err="1"/>
              <a:t>específicos</a:t>
            </a:r>
            <a:r>
              <a:rPr lang="en-US" dirty="0"/>
              <a:t> de </a:t>
            </a:r>
            <a:r>
              <a:rPr lang="en-US" dirty="0" err="1"/>
              <a:t>aplicaciones</a:t>
            </a:r>
            <a:r>
              <a:rPr lang="en-US" dirty="0"/>
              <a:t> de </a:t>
            </a:r>
            <a:r>
              <a:rPr lang="en-US" dirty="0" err="1"/>
              <a:t>telecomunicaciones</a:t>
            </a:r>
            <a:r>
              <a:rPr lang="en-US" dirty="0"/>
              <a:t>.</a:t>
            </a:r>
          </a:p>
          <a:p>
            <a:r>
              <a:rPr lang="en-US" dirty="0"/>
              <a:t>La </a:t>
            </a:r>
            <a:r>
              <a:rPr lang="en-US" dirty="0" err="1"/>
              <a:t>distribución</a:t>
            </a:r>
            <a:r>
              <a:rPr lang="en-US" dirty="0"/>
              <a:t> OTP es </a:t>
            </a:r>
            <a:r>
              <a:rPr lang="en-US" dirty="0" err="1"/>
              <a:t>soportada</a:t>
            </a:r>
            <a:r>
              <a:rPr lang="en-US" dirty="0"/>
              <a:t> y </a:t>
            </a:r>
            <a:r>
              <a:rPr lang="en-US" dirty="0" err="1"/>
              <a:t>mantenida</a:t>
            </a:r>
            <a:r>
              <a:rPr lang="en-US" dirty="0"/>
              <a:t> por la </a:t>
            </a:r>
            <a:r>
              <a:rPr lang="en-US" dirty="0" err="1"/>
              <a:t>unidad</a:t>
            </a:r>
            <a:r>
              <a:rPr lang="en-US" dirty="0"/>
              <a:t> de product OTP de Ericsson, que </a:t>
            </a:r>
            <a:r>
              <a:rPr lang="en-US" dirty="0" err="1"/>
              <a:t>liberó</a:t>
            </a:r>
            <a:r>
              <a:rPr lang="en-US" dirty="0"/>
              <a:t> Erlang/OTP </a:t>
            </a:r>
            <a:r>
              <a:rPr lang="en-US" dirty="0" err="1"/>
              <a:t>como</a:t>
            </a:r>
            <a:r>
              <a:rPr lang="en-US" dirty="0"/>
              <a:t> open-source a finales de los 90.</a:t>
            </a:r>
          </a:p>
          <a:p>
            <a:r>
              <a:rPr lang="en-US" dirty="0">
                <a:hlinkClick r:id="rId2"/>
              </a:rPr>
              <a:t>Erlang/OTP 22.2</a:t>
            </a:r>
            <a:r>
              <a:rPr lang="en-US" dirty="0"/>
              <a:t>.</a:t>
            </a:r>
          </a:p>
          <a:p>
            <a:r>
              <a:rPr lang="en-US" dirty="0" err="1"/>
              <a:t>Contenido</a:t>
            </a:r>
            <a:r>
              <a:rPr lang="en-US" dirty="0"/>
              <a:t>:</a:t>
            </a:r>
          </a:p>
          <a:p>
            <a:pPr lvl="1"/>
            <a:r>
              <a:rPr lang="es-ES" dirty="0"/>
              <a:t>Intérprete de </a:t>
            </a:r>
            <a:r>
              <a:rPr lang="es-ES" dirty="0" err="1"/>
              <a:t>Erlang</a:t>
            </a:r>
            <a:r>
              <a:rPr lang="es-ES" dirty="0"/>
              <a:t> (BEAM).</a:t>
            </a:r>
          </a:p>
          <a:p>
            <a:pPr lvl="1"/>
            <a:r>
              <a:rPr lang="es-ES" dirty="0"/>
              <a:t>Compilador de </a:t>
            </a:r>
            <a:r>
              <a:rPr lang="es-ES" dirty="0" err="1"/>
              <a:t>Erlang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Protocolo de comunicación entre nodos.</a:t>
            </a:r>
          </a:p>
          <a:p>
            <a:pPr lvl="1"/>
            <a:r>
              <a:rPr lang="es-ES" dirty="0"/>
              <a:t>Un ORB CORBA.</a:t>
            </a:r>
          </a:p>
          <a:p>
            <a:pPr lvl="1"/>
            <a:r>
              <a:rPr lang="es-ES" dirty="0"/>
              <a:t>Herramienta de análisis estático </a:t>
            </a:r>
            <a:r>
              <a:rPr lang="es-ES" dirty="0" err="1"/>
              <a:t>Dialyzer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Diccionario masivo (ETS) </a:t>
            </a:r>
            <a:r>
              <a:rPr lang="es-ES"/>
              <a:t>con persistencia (DETS).</a:t>
            </a:r>
            <a:endParaRPr lang="es-ES" dirty="0"/>
          </a:p>
          <a:p>
            <a:pPr lvl="1"/>
            <a:r>
              <a:rPr lang="es-ES" dirty="0"/>
              <a:t>Servidor de base de datos distribuido (</a:t>
            </a:r>
            <a:r>
              <a:rPr lang="es-ES" dirty="0" err="1"/>
              <a:t>Mnesia</a:t>
            </a:r>
            <a:r>
              <a:rPr lang="es-ES" dirty="0"/>
              <a:t>).</a:t>
            </a:r>
          </a:p>
          <a:p>
            <a:pPr lvl="1"/>
            <a:r>
              <a:rPr lang="es-ES" dirty="0"/>
              <a:t>Muchas más librerías.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941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FE488-26C4-4470-BD7B-7D7A74DA2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OTP: Open Telecomm </a:t>
            </a:r>
            <a:r>
              <a:rPr lang="es-ES" dirty="0" err="1"/>
              <a:t>Platform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216F0A9-0E12-4895-A464-DDDDDEA50AA0}"/>
              </a:ext>
            </a:extLst>
          </p:cNvPr>
          <p:cNvGrpSpPr/>
          <p:nvPr/>
        </p:nvGrpSpPr>
        <p:grpSpPr>
          <a:xfrm>
            <a:off x="3709481" y="1219200"/>
            <a:ext cx="7876061" cy="4448516"/>
            <a:chOff x="838200" y="1219200"/>
            <a:chExt cx="8229600" cy="4648200"/>
          </a:xfrm>
        </p:grpSpPr>
        <p:sp>
          <p:nvSpPr>
            <p:cNvPr id="7" name="Rectangle 2">
              <a:extLst>
                <a:ext uri="{FF2B5EF4-FFF2-40B4-BE49-F238E27FC236}">
                  <a16:creationId xmlns:a16="http://schemas.microsoft.com/office/drawing/2014/main" id="{6177FBA0-B876-4921-A1C4-45ED419E8D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1219200"/>
              <a:ext cx="8229600" cy="4495800"/>
            </a:xfrm>
            <a:prstGeom prst="rect">
              <a:avLst/>
            </a:prstGeom>
            <a:solidFill>
              <a:srgbClr val="FFCC66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>
                <a:lnSpc>
                  <a:spcPct val="110000"/>
                </a:lnSpc>
              </a:pPr>
              <a:endParaRPr lang="sv-SE" altLang="en-US"/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E3F3A31C-DD69-4276-B851-D88E9B6B6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2209800"/>
              <a:ext cx="2667000" cy="914400"/>
            </a:xfrm>
            <a:prstGeom prst="rect">
              <a:avLst/>
            </a:prstGeom>
            <a:solidFill>
              <a:srgbClr val="66FFCC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/>
              <a:r>
                <a:rPr lang="sv-SE" altLang="en-US" sz="2400">
                  <a:latin typeface="Arial" panose="020B0604020202020204" pitchFamily="34" charset="0"/>
                </a:rPr>
                <a:t>OTP Components</a:t>
              </a:r>
              <a:endParaRPr lang="sv-SE" altLang="en-US"/>
            </a:p>
          </p:txBody>
        </p:sp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680ACBED-2B3A-43B4-BB79-5FEB585F6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400" y="3124200"/>
              <a:ext cx="4343400" cy="914400"/>
            </a:xfrm>
            <a:prstGeom prst="rect">
              <a:avLst/>
            </a:prstGeom>
            <a:solidFill>
              <a:srgbClr val="99FF66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/>
              <a:r>
                <a:rPr lang="sv-SE" altLang="en-US" sz="2400">
                  <a:latin typeface="Arial" panose="020B0604020202020204" pitchFamily="34" charset="0"/>
                </a:rPr>
                <a:t>Standard Libraries</a:t>
              </a:r>
              <a:endParaRPr lang="sv-SE" altLang="en-US"/>
            </a:p>
          </p:txBody>
        </p:sp>
        <p:sp>
          <p:nvSpPr>
            <p:cNvPr id="10" name="Rectangle 4">
              <a:extLst>
                <a:ext uri="{FF2B5EF4-FFF2-40B4-BE49-F238E27FC236}">
                  <a16:creationId xmlns:a16="http://schemas.microsoft.com/office/drawing/2014/main" id="{1FF09D3F-A775-48A8-82A9-5F6584204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4038600"/>
              <a:ext cx="6172200" cy="914400"/>
            </a:xfrm>
            <a:prstGeom prst="rect">
              <a:avLst/>
            </a:prstGeom>
            <a:solidFill>
              <a:srgbClr val="00CC00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/>
              <a:r>
                <a:rPr lang="sv-SE" altLang="en-US" sz="2400">
                  <a:latin typeface="Arial" panose="020B0604020202020204" pitchFamily="34" charset="0"/>
                </a:rPr>
                <a:t>Erlang Run-Time System</a:t>
              </a:r>
              <a:endParaRPr lang="sv-SE" altLang="en-US"/>
            </a:p>
          </p:txBody>
        </p:sp>
        <p:sp>
          <p:nvSpPr>
            <p:cNvPr id="11" name="Rectangle 3">
              <a:extLst>
                <a:ext uri="{FF2B5EF4-FFF2-40B4-BE49-F238E27FC236}">
                  <a16:creationId xmlns:a16="http://schemas.microsoft.com/office/drawing/2014/main" id="{A99CD42D-C2E1-4845-BD23-654AF8287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4953000"/>
              <a:ext cx="8229600" cy="914400"/>
            </a:xfrm>
            <a:prstGeom prst="rect">
              <a:avLst/>
            </a:prstGeom>
            <a:solidFill>
              <a:srgbClr val="003366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 algn="ctr"/>
              <a:r>
                <a:rPr lang="sv-SE" altLang="en-US" sz="2400">
                  <a:solidFill>
                    <a:schemeClr val="bg1"/>
                  </a:solidFill>
                  <a:latin typeface="Arial" panose="020B0604020202020204" pitchFamily="34" charset="0"/>
                </a:rPr>
                <a:t>Hardware and Operating System</a:t>
              </a:r>
              <a:endParaRPr lang="sv-SE" altLang="en-US"/>
            </a:p>
          </p:txBody>
        </p:sp>
        <p:sp>
          <p:nvSpPr>
            <p:cNvPr id="12" name="Line 7">
              <a:extLst>
                <a:ext uri="{FF2B5EF4-FFF2-40B4-BE49-F238E27FC236}">
                  <a16:creationId xmlns:a16="http://schemas.microsoft.com/office/drawing/2014/main" id="{772C87DB-E58B-4B35-B79A-C02E6227AA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95600" y="1600200"/>
              <a:ext cx="0" cy="220980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F0A5FDAE-9C49-44B4-A512-AA8AD46CD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4200" y="1295400"/>
              <a:ext cx="3124200" cy="914400"/>
            </a:xfrm>
            <a:prstGeom prst="rect">
              <a:avLst/>
            </a:prstGeom>
            <a:solidFill>
              <a:srgbClr val="FFCC66"/>
            </a:solidFill>
            <a:ln w="12700">
              <a:solidFill>
                <a:srgbClr val="FFCC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sv-SE" altLang="en-US" sz="2400">
                  <a:latin typeface="Arial" panose="020B0604020202020204" pitchFamily="34" charset="0"/>
                </a:rPr>
                <a:t>Applications written</a:t>
              </a:r>
            </a:p>
            <a:p>
              <a:pPr algn="ctr"/>
              <a:r>
                <a:rPr lang="sv-SE" altLang="en-US" sz="2400">
                  <a:latin typeface="Arial" panose="020B0604020202020204" pitchFamily="34" charset="0"/>
                </a:rPr>
                <a:t> in Erlang</a:t>
              </a:r>
              <a:endParaRPr lang="sv-SE" altLang="en-US"/>
            </a:p>
          </p:txBody>
        </p:sp>
        <p:sp>
          <p:nvSpPr>
            <p:cNvPr id="14" name="Rectangle 9">
              <a:extLst>
                <a:ext uri="{FF2B5EF4-FFF2-40B4-BE49-F238E27FC236}">
                  <a16:creationId xmlns:a16="http://schemas.microsoft.com/office/drawing/2014/main" id="{96E5EA21-F11F-4A94-A2D0-D333DF9661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400" y="1981200"/>
              <a:ext cx="1905000" cy="1219200"/>
            </a:xfrm>
            <a:prstGeom prst="rect">
              <a:avLst/>
            </a:prstGeom>
            <a:solidFill>
              <a:srgbClr val="FFCC66"/>
            </a:solidFill>
            <a:ln w="12700">
              <a:solidFill>
                <a:srgbClr val="FFCC66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sv-SE" altLang="en-US" sz="2000" dirty="0">
                  <a:latin typeface="Arial" panose="020B0604020202020204" pitchFamily="34" charset="0"/>
                </a:rPr>
                <a:t>Applications</a:t>
              </a:r>
            </a:p>
            <a:p>
              <a:pPr algn="ctr"/>
              <a:r>
                <a:rPr lang="sv-SE" altLang="en-US" sz="2000" dirty="0">
                  <a:latin typeface="Arial" panose="020B0604020202020204" pitchFamily="34" charset="0"/>
                </a:rPr>
                <a:t>written in C,</a:t>
              </a:r>
            </a:p>
            <a:p>
              <a:pPr algn="ctr"/>
              <a:r>
                <a:rPr lang="sv-SE" altLang="en-US" sz="2000" dirty="0">
                  <a:latin typeface="Arial" panose="020B0604020202020204" pitchFamily="34" charset="0"/>
                </a:rPr>
                <a:t>C++ or Java</a:t>
              </a:r>
              <a:endParaRPr lang="sv-SE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18324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FE488-26C4-4470-BD7B-7D7A74DA2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Erlang</a:t>
            </a:r>
            <a:r>
              <a:rPr lang="es-ES" dirty="0"/>
              <a:t> Shell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68C7B-EEAC-4D65-9EAF-97212526C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Al </a:t>
            </a:r>
            <a:r>
              <a:rPr lang="en-US" dirty="0" err="1"/>
              <a:t>correr</a:t>
            </a:r>
            <a:r>
              <a:rPr lang="en-US" dirty="0"/>
              <a:t> erlang, se </a:t>
            </a:r>
            <a:r>
              <a:rPr lang="en-US" dirty="0" err="1"/>
              <a:t>inicia</a:t>
            </a:r>
            <a:r>
              <a:rPr lang="en-US" dirty="0"/>
              <a:t> una Shell.</a:t>
            </a:r>
          </a:p>
          <a:p>
            <a:r>
              <a:rPr lang="en-US" dirty="0"/>
              <a:t>Se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realizar</a:t>
            </a:r>
            <a:r>
              <a:rPr lang="en-US" dirty="0"/>
              <a:t> </a:t>
            </a:r>
            <a:r>
              <a:rPr lang="en-US" dirty="0" err="1"/>
              <a:t>todas</a:t>
            </a:r>
            <a:r>
              <a:rPr lang="en-US" dirty="0"/>
              <a:t> las </a:t>
            </a:r>
            <a:r>
              <a:rPr lang="en-US" dirty="0" err="1"/>
              <a:t>operaciones</a:t>
            </a:r>
            <a:r>
              <a:rPr lang="en-US" dirty="0"/>
              <a:t> y </a:t>
            </a:r>
            <a:r>
              <a:rPr lang="en-US" dirty="0" err="1"/>
              <a:t>llamar</a:t>
            </a:r>
            <a:r>
              <a:rPr lang="en-US" dirty="0"/>
              <a:t> a </a:t>
            </a:r>
            <a:r>
              <a:rPr lang="en-US" dirty="0" err="1"/>
              <a:t>todas</a:t>
            </a:r>
            <a:r>
              <a:rPr lang="en-US" dirty="0"/>
              <a:t> las </a:t>
            </a:r>
            <a:r>
              <a:rPr lang="en-US" dirty="0" err="1"/>
              <a:t>funciones</a:t>
            </a:r>
            <a:r>
              <a:rPr lang="en-US" dirty="0"/>
              <a:t> </a:t>
            </a:r>
            <a:r>
              <a:rPr lang="en-US" dirty="0" err="1"/>
              <a:t>desde</a:t>
            </a:r>
            <a:r>
              <a:rPr lang="en-US" dirty="0"/>
              <a:t> </a:t>
            </a:r>
            <a:r>
              <a:rPr lang="en-US" dirty="0" err="1"/>
              <a:t>ella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2272BD-BD18-4511-ADCD-53100AD51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480" y="2122806"/>
            <a:ext cx="5379720" cy="1953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D3CBF0-894B-4552-ACF9-3BA7311B2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501" y="4362768"/>
            <a:ext cx="5463699" cy="215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78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C8AC-93FF-4A35-A026-3465A8500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Programación</a:t>
            </a:r>
            <a:r>
              <a:rPr lang="en-US" dirty="0"/>
              <a:t> </a:t>
            </a:r>
            <a:r>
              <a:rPr lang="en-US" dirty="0" err="1"/>
              <a:t>funcional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66A0C-0760-46EA-8897-82A363758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Erlang es un </a:t>
            </a:r>
            <a:r>
              <a:rPr lang="en-US" dirty="0" err="1"/>
              <a:t>lenguaje</a:t>
            </a:r>
            <a:r>
              <a:rPr lang="en-US" dirty="0"/>
              <a:t> de </a:t>
            </a:r>
            <a:r>
              <a:rPr lang="en-US" dirty="0" err="1"/>
              <a:t>programación</a:t>
            </a:r>
            <a:r>
              <a:rPr lang="en-US" dirty="0"/>
              <a:t> functional. Pero, </a:t>
            </a:r>
            <a:r>
              <a:rPr lang="en-US" dirty="0" err="1"/>
              <a:t>qué</a:t>
            </a:r>
            <a:r>
              <a:rPr lang="en-US" dirty="0"/>
              <a:t> es la </a:t>
            </a:r>
            <a:r>
              <a:rPr lang="en-US" dirty="0" err="1"/>
              <a:t>programación</a:t>
            </a:r>
            <a:r>
              <a:rPr lang="en-US" dirty="0"/>
              <a:t> functional?</a:t>
            </a:r>
          </a:p>
          <a:p>
            <a:r>
              <a:rPr lang="en-US" dirty="0" err="1"/>
              <a:t>Definición</a:t>
            </a:r>
            <a:r>
              <a:rPr lang="en-US" dirty="0"/>
              <a:t> formal </a:t>
            </a:r>
            <a:r>
              <a:rPr lang="en-US" dirty="0" err="1"/>
              <a:t>basada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>
                <a:hlinkClick r:id="rId2"/>
              </a:rPr>
              <a:t>cálculo</a:t>
            </a:r>
            <a:r>
              <a:rPr lang="en-US" dirty="0">
                <a:hlinkClick r:id="rId2"/>
              </a:rPr>
              <a:t> lambda</a:t>
            </a:r>
            <a:r>
              <a:rPr lang="en-US" dirty="0"/>
              <a:t>.</a:t>
            </a:r>
          </a:p>
          <a:p>
            <a:r>
              <a:rPr lang="en-US" dirty="0"/>
              <a:t>Al final del </a:t>
            </a:r>
            <a:r>
              <a:rPr lang="en-US" dirty="0" err="1"/>
              <a:t>día</a:t>
            </a:r>
            <a:r>
              <a:rPr lang="en-US" dirty="0"/>
              <a:t>,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significa</a:t>
            </a:r>
            <a:r>
              <a:rPr lang="en-US" dirty="0"/>
              <a:t> una </a:t>
            </a:r>
            <a:r>
              <a:rPr lang="en-US" dirty="0" err="1"/>
              <a:t>serie</a:t>
            </a:r>
            <a:r>
              <a:rPr lang="en-US" dirty="0"/>
              <a:t> de </a:t>
            </a:r>
            <a:r>
              <a:rPr lang="en-US" dirty="0" err="1"/>
              <a:t>supuestos</a:t>
            </a:r>
            <a:r>
              <a:rPr lang="en-US" dirty="0"/>
              <a:t> para una </a:t>
            </a:r>
            <a:r>
              <a:rPr lang="en-US" dirty="0" err="1"/>
              <a:t>función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Siempre</a:t>
            </a:r>
            <a:r>
              <a:rPr lang="en-US" dirty="0"/>
              <a:t> debe </a:t>
            </a:r>
            <a:r>
              <a:rPr lang="en-US" dirty="0" err="1"/>
              <a:t>retornar</a:t>
            </a:r>
            <a:r>
              <a:rPr lang="en-US" dirty="0"/>
              <a:t> el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resultado</a:t>
            </a:r>
            <a:r>
              <a:rPr lang="en-US" dirty="0"/>
              <a:t> al ser </a:t>
            </a:r>
            <a:r>
              <a:rPr lang="en-US" dirty="0" err="1"/>
              <a:t>llamada</a:t>
            </a:r>
            <a:r>
              <a:rPr lang="en-US" dirty="0"/>
              <a:t> con los </a:t>
            </a:r>
            <a:r>
              <a:rPr lang="en-US" dirty="0" err="1"/>
              <a:t>mismos</a:t>
            </a:r>
            <a:r>
              <a:rPr lang="en-US" dirty="0"/>
              <a:t> </a:t>
            </a:r>
            <a:r>
              <a:rPr lang="en-US" dirty="0" err="1"/>
              <a:t>parámetros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No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contener</a:t>
            </a:r>
            <a:r>
              <a:rPr lang="en-US" dirty="0"/>
              <a:t> </a:t>
            </a:r>
            <a:r>
              <a:rPr lang="en-US" dirty="0" err="1"/>
              <a:t>objetos</a:t>
            </a:r>
            <a:r>
              <a:rPr lang="en-US" dirty="0"/>
              <a:t> </a:t>
            </a:r>
            <a:r>
              <a:rPr lang="en-US" dirty="0" err="1"/>
              <a:t>mutables</a:t>
            </a:r>
            <a:r>
              <a:rPr lang="en-US" dirty="0"/>
              <a:t>: una variable con valor </a:t>
            </a:r>
            <a:r>
              <a:rPr lang="en-US" dirty="0" err="1"/>
              <a:t>asignado</a:t>
            </a:r>
            <a:r>
              <a:rPr lang="en-US" dirty="0"/>
              <a:t> (</a:t>
            </a:r>
            <a:r>
              <a:rPr lang="en-US" dirty="0" err="1"/>
              <a:t>atado</a:t>
            </a:r>
            <a:r>
              <a:rPr lang="en-US" dirty="0"/>
              <a:t>) no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cambiar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garantizado</a:t>
            </a:r>
            <a:r>
              <a:rPr lang="en-US" dirty="0"/>
              <a:t> que una </a:t>
            </a:r>
            <a:r>
              <a:rPr lang="en-US" dirty="0" err="1"/>
              <a:t>función</a:t>
            </a:r>
            <a:r>
              <a:rPr lang="en-US" dirty="0"/>
              <a:t>:</a:t>
            </a:r>
          </a:p>
          <a:p>
            <a:pPr lvl="2"/>
            <a:r>
              <a:rPr lang="en-US" dirty="0" err="1"/>
              <a:t>Retorne</a:t>
            </a:r>
            <a:r>
              <a:rPr lang="en-US" dirty="0"/>
              <a:t> un </a:t>
            </a:r>
            <a:r>
              <a:rPr lang="en-US" dirty="0" err="1"/>
              <a:t>resultado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O bien, </a:t>
            </a:r>
            <a:r>
              <a:rPr lang="en-US" dirty="0" err="1"/>
              <a:t>falle</a:t>
            </a:r>
            <a:r>
              <a:rPr lang="en-US" dirty="0"/>
              <a:t>.</a:t>
            </a:r>
          </a:p>
          <a:p>
            <a:r>
              <a:rPr lang="en-US" dirty="0" err="1"/>
              <a:t>Función</a:t>
            </a:r>
            <a:r>
              <a:rPr lang="en-US" dirty="0"/>
              <a:t> factorial: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A7DA47-27B3-4F40-9C15-04F297D05091}"/>
              </a:ext>
            </a:extLst>
          </p:cNvPr>
          <p:cNvSpPr txBox="1"/>
          <p:nvPr/>
        </p:nvSpPr>
        <p:spPr>
          <a:xfrm>
            <a:off x="7748836" y="4562570"/>
            <a:ext cx="34356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F7F"/>
                </a:solidFill>
                <a:latin typeface="Courier New" panose="02070309020205020404" pitchFamily="49" charset="0"/>
              </a:rPr>
              <a:t>-module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7F00"/>
                </a:solidFill>
                <a:latin typeface="Courier New" panose="02070309020205020404" pitchFamily="49" charset="0"/>
              </a:rPr>
              <a:t>m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).</a:t>
            </a:r>
          </a:p>
          <a:p>
            <a:r>
              <a:rPr lang="en-US" dirty="0">
                <a:solidFill>
                  <a:srgbClr val="007F7F"/>
                </a:solidFill>
                <a:latin typeface="Courier New" panose="02070309020205020404" pitchFamily="49" charset="0"/>
              </a:rPr>
              <a:t>-export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([</a:t>
            </a:r>
            <a:r>
              <a:rPr lang="en-US" dirty="0">
                <a:solidFill>
                  <a:srgbClr val="00007F"/>
                </a:solidFill>
                <a:latin typeface="Courier New" panose="02070309020205020404" pitchFamily="49" charset="0"/>
              </a:rPr>
              <a:t>fact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/</a:t>
            </a:r>
            <a:r>
              <a:rPr lang="en-US" dirty="0">
                <a:solidFill>
                  <a:srgbClr val="007F00"/>
                </a:solidFill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]).</a:t>
            </a:r>
          </a:p>
          <a:p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7F"/>
                </a:solidFill>
                <a:latin typeface="Courier New" panose="02070309020205020404" pitchFamily="49" charset="0"/>
              </a:rPr>
              <a:t>fact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 </a:t>
            </a:r>
            <a:r>
              <a:rPr lang="en-US" b="1" dirty="0">
                <a:solidFill>
                  <a:srgbClr val="00007F"/>
                </a:solidFill>
                <a:latin typeface="Courier New" panose="02070309020205020404" pitchFamily="49" charset="0"/>
              </a:rPr>
              <a:t>when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7F0000"/>
                </a:solidFill>
                <a:latin typeface="Courier New" panose="02070309020205020404" pitchFamily="49" charset="0"/>
              </a:rPr>
              <a:t>N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&gt; </a:t>
            </a:r>
            <a:r>
              <a:rPr lang="en-US" dirty="0">
                <a:solidFill>
                  <a:srgbClr val="007F00"/>
                </a:solidFill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-&gt;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dirty="0">
                <a:solidFill>
                  <a:srgbClr val="7F0000"/>
                </a:solidFill>
                <a:latin typeface="Courier New" panose="02070309020205020404" pitchFamily="49" charset="0"/>
              </a:rPr>
              <a:t>N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* </a:t>
            </a:r>
            <a:r>
              <a:rPr lang="en-US" dirty="0">
                <a:solidFill>
                  <a:srgbClr val="00007F"/>
                </a:solidFill>
                <a:latin typeface="Courier New" panose="02070309020205020404" pitchFamily="49" charset="0"/>
              </a:rPr>
              <a:t>fact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7F0000"/>
                </a:solidFill>
                <a:latin typeface="Courier New" panose="02070309020205020404" pitchFamily="49" charset="0"/>
              </a:rPr>
              <a:t>N </a:t>
            </a:r>
            <a:r>
              <a:rPr lang="en-US" dirty="0">
                <a:solidFill>
                  <a:srgbClr val="007F00"/>
                </a:solidFill>
                <a:latin typeface="Courier New" panose="02070309020205020404" pitchFamily="49" charset="0"/>
              </a:rPr>
              <a:t>- 1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7F"/>
                </a:solidFill>
                <a:latin typeface="Courier New" panose="02070309020205020404" pitchFamily="49" charset="0"/>
              </a:rPr>
              <a:t>fact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007F00"/>
                </a:solidFill>
                <a:latin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 -&gt; </a:t>
            </a:r>
            <a:r>
              <a:rPr lang="en-US" dirty="0">
                <a:solidFill>
                  <a:srgbClr val="007F00"/>
                </a:solidFill>
                <a:latin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16974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902e896-88d7-4f08-81ab-dedb3f95479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6A243DAD39A1041A1B1D217D29DC278" ma:contentTypeVersion="11" ma:contentTypeDescription="Create a new document." ma:contentTypeScope="" ma:versionID="3fd09a774b03627f2331cd653173bc7b">
  <xsd:schema xmlns:xsd="http://www.w3.org/2001/XMLSchema" xmlns:xs="http://www.w3.org/2001/XMLSchema" xmlns:p="http://schemas.microsoft.com/office/2006/metadata/properties" xmlns:ns3="9902e896-88d7-4f08-81ab-dedb3f95479e" xmlns:ns4="82e6f08b-7eb5-465a-bf18-63b8de5f7f1c" targetNamespace="http://schemas.microsoft.com/office/2006/metadata/properties" ma:root="true" ma:fieldsID="3c7844d2264fca94b1833b9bf2fbc71b" ns3:_="" ns4:_="">
    <xsd:import namespace="9902e896-88d7-4f08-81ab-dedb3f95479e"/>
    <xsd:import namespace="82e6f08b-7eb5-465a-bf18-63b8de5f7f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02e896-88d7-4f08-81ab-dedb3f9547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e6f08b-7eb5-465a-bf18-63b8de5f7f1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A9C098-A058-4A59-AA77-E2402053F600}">
  <ds:schemaRefs>
    <ds:schemaRef ds:uri="http://schemas.microsoft.com/office/2006/documentManagement/types"/>
    <ds:schemaRef ds:uri="9902e896-88d7-4f08-81ab-dedb3f95479e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82e6f08b-7eb5-465a-bf18-63b8de5f7f1c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BA481C2-55B7-4E7C-BC52-9F1338B33E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902e896-88d7-4f08-81ab-dedb3f95479e"/>
    <ds:schemaRef ds:uri="82e6f08b-7eb5-465a-bf18-63b8de5f7f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4016</Words>
  <Application>Microsoft Office PowerPoint</Application>
  <PresentationFormat>Widescreen</PresentationFormat>
  <Paragraphs>612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Corbel</vt:lpstr>
      <vt:lpstr>Courier New</vt:lpstr>
      <vt:lpstr>WenQuanYi Zen Hei</vt:lpstr>
      <vt:lpstr>Wingdings</vt:lpstr>
      <vt:lpstr>Wingdings 2</vt:lpstr>
      <vt:lpstr>Frame</vt:lpstr>
      <vt:lpstr>Lenguaje Erlang Programación funcional y construcción de sistemas distribuidos, altamente paralelos y tolerantes a fallos.</vt:lpstr>
      <vt:lpstr>Contenido</vt:lpstr>
      <vt:lpstr>Introducción</vt:lpstr>
      <vt:lpstr>Un poco de historia (1)</vt:lpstr>
      <vt:lpstr>Un poco de historia (2)</vt:lpstr>
      <vt:lpstr>La distribución de Erlang</vt:lpstr>
      <vt:lpstr>OTP: Open Telecomm Platform</vt:lpstr>
      <vt:lpstr>Erlang Shell</vt:lpstr>
      <vt:lpstr>Programación funcional</vt:lpstr>
      <vt:lpstr>El lenguaje  Elementos básicos: átomos</vt:lpstr>
      <vt:lpstr>El lenguaje  Elementos básicos: tuplas</vt:lpstr>
      <vt:lpstr>El lenguaje  Elementos básicos: listas (1)</vt:lpstr>
      <vt:lpstr>El lenguaje  Elementos básicos: listas (2)</vt:lpstr>
      <vt:lpstr>El lenguaje  Variables invariantes (1)</vt:lpstr>
      <vt:lpstr>El lenguaje  Variables invariantes (2)</vt:lpstr>
      <vt:lpstr>El lenguaje  Variables invariantes – Ejemplos de Pattern Matching (1)</vt:lpstr>
      <vt:lpstr>El lenguaje  Variables invariantes – Ejemplos de Pattern Matching (2)</vt:lpstr>
      <vt:lpstr>El lenguaje  Sintaxis de bit (1)</vt:lpstr>
      <vt:lpstr>El lenguaje  Sintaxis de bit (2)</vt:lpstr>
      <vt:lpstr>El lenguaje  Sintaxis de bit (3)</vt:lpstr>
      <vt:lpstr>El lenguaje  Funciones: Pattern Matching, guardas</vt:lpstr>
      <vt:lpstr>Recursión  Look ma! No for loops!</vt:lpstr>
      <vt:lpstr>Recursión  Look ma! No for loops!</vt:lpstr>
      <vt:lpstr>Recursión  Look ma! No for loops!</vt:lpstr>
      <vt:lpstr>Errores y excepciones</vt:lpstr>
      <vt:lpstr>Un ejemplo: Calculadora con notación polaca inversa</vt:lpstr>
      <vt:lpstr>Un ejemplo: Calculadora con notación polaca inversa</vt:lpstr>
      <vt:lpstr>Concurrencia (1)</vt:lpstr>
      <vt:lpstr>Concurrencia (2)</vt:lpstr>
      <vt:lpstr>Concurrencia  El servidor  Mensajes</vt:lpstr>
      <vt:lpstr>Supervisores y supervisados</vt:lpstr>
      <vt:lpstr>Supervisores y supervisados</vt:lpstr>
      <vt:lpstr>Supervisores y supervisados  Capturar exits</vt:lpstr>
      <vt:lpstr>Introducción a OTP</vt:lpstr>
      <vt:lpstr>Introducción a OTP  Máquinas de estados finitos</vt:lpstr>
      <vt:lpstr>PowerPoint Presentation</vt:lpstr>
      <vt:lpstr>Algunas fuentes de información</vt:lpstr>
      <vt:lpstr>Conclusión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2020-03-03T03:31:15Z</dcterms:created>
  <dcterms:modified xsi:type="dcterms:W3CDTF">2020-03-04T15:18:08Z</dcterms:modified>
</cp:coreProperties>
</file>